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310" r:id="rId7"/>
    <p:sldId id="311" r:id="rId8"/>
    <p:sldId id="312" r:id="rId9"/>
    <p:sldId id="259" r:id="rId10"/>
    <p:sldId id="264" r:id="rId11"/>
    <p:sldId id="273" r:id="rId12"/>
    <p:sldId id="265" r:id="rId13"/>
    <p:sldId id="260" r:id="rId14"/>
    <p:sldId id="261" r:id="rId15"/>
    <p:sldId id="262" r:id="rId16"/>
    <p:sldId id="263" r:id="rId17"/>
    <p:sldId id="267" r:id="rId18"/>
    <p:sldId id="350" r:id="rId19"/>
    <p:sldId id="351" r:id="rId20"/>
    <p:sldId id="313" r:id="rId21"/>
    <p:sldId id="314" r:id="rId22"/>
    <p:sldId id="315" r:id="rId23"/>
    <p:sldId id="316" r:id="rId24"/>
    <p:sldId id="346" r:id="rId25"/>
    <p:sldId id="347" r:id="rId26"/>
    <p:sldId id="317" r:id="rId27"/>
    <p:sldId id="268" r:id="rId28"/>
    <p:sldId id="266" r:id="rId29"/>
    <p:sldId id="269" r:id="rId30"/>
    <p:sldId id="270" r:id="rId31"/>
    <p:sldId id="271" r:id="rId32"/>
    <p:sldId id="364" r:id="rId33"/>
    <p:sldId id="348" r:id="rId34"/>
    <p:sldId id="349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66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65" r:id="rId65"/>
  </p:sldIdLst>
  <p:sldSz cx="10150475" cy="7590155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pos="3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7"/>
    <p:restoredTop sz="90929"/>
  </p:normalViewPr>
  <p:slideViewPr>
    <p:cSldViewPr showGuides="1">
      <p:cViewPr varScale="1">
        <p:scale>
          <a:sx n="59" d="100"/>
          <a:sy n="59" d="100"/>
        </p:scale>
        <p:origin x="1530" y="66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4C304-6E55-4973-8D0E-6C4144AC4A0F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9F10E-EA13-416B-B4EB-31BD3156912C}">
      <dgm:prSet phldrT="[Text]"/>
      <dgm:spPr/>
      <dgm:t>
        <a:bodyPr/>
        <a:lstStyle/>
        <a:p>
          <a:r>
            <a:rPr lang="en-US" dirty="0" err="1"/>
            <a:t>Labour</a:t>
          </a:r>
          <a:endParaRPr lang="en-US" dirty="0"/>
        </a:p>
      </dgm:t>
    </dgm:pt>
    <dgm:pt modelId="{D2E83F2A-8B97-438C-96F9-AF856E276D70}" cxnId="{70FE376D-AC88-4ED7-A173-9DEC86083774}" type="parTrans">
      <dgm:prSet/>
      <dgm:spPr/>
      <dgm:t>
        <a:bodyPr/>
        <a:lstStyle/>
        <a:p>
          <a:endParaRPr lang="en-US"/>
        </a:p>
      </dgm:t>
    </dgm:pt>
    <dgm:pt modelId="{519EB5F8-A37D-4070-87C8-13813336FF07}" cxnId="{70FE376D-AC88-4ED7-A173-9DEC86083774}" type="sibTrans">
      <dgm:prSet/>
      <dgm:spPr/>
      <dgm:t>
        <a:bodyPr/>
        <a:lstStyle/>
        <a:p>
          <a:endParaRPr lang="en-US"/>
        </a:p>
      </dgm:t>
    </dgm:pt>
    <dgm:pt modelId="{FCA1DECC-6C69-4E39-85A9-9764C5ED10E7}">
      <dgm:prSet phldrT="[Text]"/>
      <dgm:spPr/>
      <dgm:t>
        <a:bodyPr/>
        <a:lstStyle/>
        <a:p>
          <a:r>
            <a:rPr lang="en-US" dirty="0"/>
            <a:t>Modal </a:t>
          </a:r>
        </a:p>
      </dgm:t>
    </dgm:pt>
    <dgm:pt modelId="{483372C8-59FE-4CBB-936B-E38D0DD0C621}" cxnId="{C0DFA082-0D0B-4D47-9B85-71551DFF5047}" type="parTrans">
      <dgm:prSet/>
      <dgm:spPr/>
      <dgm:t>
        <a:bodyPr/>
        <a:lstStyle/>
        <a:p>
          <a:endParaRPr lang="en-US"/>
        </a:p>
      </dgm:t>
    </dgm:pt>
    <dgm:pt modelId="{60F1577A-E72F-45B6-A432-71416BBEFE54}" cxnId="{C0DFA082-0D0B-4D47-9B85-71551DFF5047}" type="sibTrans">
      <dgm:prSet/>
      <dgm:spPr/>
      <dgm:t>
        <a:bodyPr/>
        <a:lstStyle/>
        <a:p>
          <a:endParaRPr lang="en-US"/>
        </a:p>
      </dgm:t>
    </dgm:pt>
    <dgm:pt modelId="{5E5F3CF8-8C8D-419D-A48A-804FCDD705E0}">
      <dgm:prSet phldrT="[Text]"/>
      <dgm:spPr/>
      <dgm:t>
        <a:bodyPr/>
        <a:lstStyle/>
        <a:p>
          <a:r>
            <a:rPr lang="en-US" dirty="0" err="1">
              <a:solidFill>
                <a:schemeClr val="accent5">
                  <a:lumMod val="75000"/>
                </a:schemeClr>
              </a:solidFill>
            </a:rPr>
            <a:t>Produksi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7CE4DFD7-6C9A-49B1-9117-FBD51FE53413}" cxnId="{6D046DA7-0A87-406F-9D42-A6DCE4CEF5C0}" type="parTrans">
      <dgm:prSet/>
      <dgm:spPr/>
      <dgm:t>
        <a:bodyPr/>
        <a:lstStyle/>
        <a:p>
          <a:endParaRPr lang="en-US"/>
        </a:p>
      </dgm:t>
    </dgm:pt>
    <dgm:pt modelId="{C914D661-988E-4293-90CE-288DD3AF635A}" cxnId="{6D046DA7-0A87-406F-9D42-A6DCE4CEF5C0}" type="sibTrans">
      <dgm:prSet/>
      <dgm:spPr/>
      <dgm:t>
        <a:bodyPr/>
        <a:lstStyle/>
        <a:p>
          <a:endParaRPr lang="en-US"/>
        </a:p>
      </dgm:t>
    </dgm:pt>
    <dgm:pt modelId="{403BDF38-914D-4B0A-AC10-CFA359C5222A}" type="pres">
      <dgm:prSet presAssocID="{3DD4C304-6E55-4973-8D0E-6C4144AC4A0F}" presName="Name0" presStyleCnt="0">
        <dgm:presLayoutVars>
          <dgm:chMax val="4"/>
          <dgm:resizeHandles val="exact"/>
        </dgm:presLayoutVars>
      </dgm:prSet>
      <dgm:spPr/>
    </dgm:pt>
    <dgm:pt modelId="{34C355F6-7EC2-4C2A-8791-AA65E4B2B51E}" type="pres">
      <dgm:prSet presAssocID="{3DD4C304-6E55-4973-8D0E-6C4144AC4A0F}" presName="ellipse" presStyleLbl="trBgShp" presStyleIdx="0" presStyleCnt="1"/>
      <dgm:spPr/>
    </dgm:pt>
    <dgm:pt modelId="{830A2157-EABD-4131-98F1-47F4C00FCF70}" type="pres">
      <dgm:prSet presAssocID="{3DD4C304-6E55-4973-8D0E-6C4144AC4A0F}" presName="arrow1" presStyleLbl="fgShp" presStyleIdx="0" presStyleCnt="1"/>
      <dgm:spPr/>
    </dgm:pt>
    <dgm:pt modelId="{DEA9ED34-902A-4A19-AC84-353350F37CB1}" type="pres">
      <dgm:prSet presAssocID="{3DD4C304-6E55-4973-8D0E-6C4144AC4A0F}" presName="rectangle" presStyleLbl="revTx" presStyleIdx="0" presStyleCnt="1">
        <dgm:presLayoutVars>
          <dgm:bulletEnabled val="1"/>
        </dgm:presLayoutVars>
      </dgm:prSet>
      <dgm:spPr/>
    </dgm:pt>
    <dgm:pt modelId="{768B31C4-0A2F-4980-B056-645C398E2F35}" type="pres">
      <dgm:prSet presAssocID="{FCA1DECC-6C69-4E39-85A9-9764C5ED10E7}" presName="item1" presStyleLbl="node1" presStyleIdx="0" presStyleCnt="2">
        <dgm:presLayoutVars>
          <dgm:bulletEnabled val="1"/>
        </dgm:presLayoutVars>
      </dgm:prSet>
      <dgm:spPr/>
    </dgm:pt>
    <dgm:pt modelId="{FA51E95F-C360-400E-A9D1-02ECAC2F94BB}" type="pres">
      <dgm:prSet presAssocID="{5E5F3CF8-8C8D-419D-A48A-804FCDD705E0}" presName="item2" presStyleLbl="node1" presStyleIdx="1" presStyleCnt="2">
        <dgm:presLayoutVars>
          <dgm:bulletEnabled val="1"/>
        </dgm:presLayoutVars>
      </dgm:prSet>
      <dgm:spPr/>
    </dgm:pt>
    <dgm:pt modelId="{451742B6-5F7D-49A6-9756-E615306C2E34}" type="pres">
      <dgm:prSet presAssocID="{3DD4C304-6E55-4973-8D0E-6C4144AC4A0F}" presName="funnel" presStyleLbl="trAlignAcc1" presStyleIdx="0" presStyleCnt="1"/>
      <dgm:spPr/>
    </dgm:pt>
  </dgm:ptLst>
  <dgm:cxnLst>
    <dgm:cxn modelId="{5B2CAA03-3D5B-493C-A7B3-517A62D1BDBB}" type="presOf" srcId="{FCA1DECC-6C69-4E39-85A9-9764C5ED10E7}" destId="{768B31C4-0A2F-4980-B056-645C398E2F35}" srcOrd="0" destOrd="0" presId="urn:microsoft.com/office/officeart/2005/8/layout/funnel1"/>
    <dgm:cxn modelId="{F4C6A40C-C246-4F5C-9B00-F0F1A7E5FBDE}" type="presOf" srcId="{5789F10E-EA13-416B-B4EB-31BD3156912C}" destId="{FA51E95F-C360-400E-A9D1-02ECAC2F94BB}" srcOrd="0" destOrd="0" presId="urn:microsoft.com/office/officeart/2005/8/layout/funnel1"/>
    <dgm:cxn modelId="{70FE376D-AC88-4ED7-A173-9DEC86083774}" srcId="{3DD4C304-6E55-4973-8D0E-6C4144AC4A0F}" destId="{5789F10E-EA13-416B-B4EB-31BD3156912C}" srcOrd="0" destOrd="0" parTransId="{D2E83F2A-8B97-438C-96F9-AF856E276D70}" sibTransId="{519EB5F8-A37D-4070-87C8-13813336FF07}"/>
    <dgm:cxn modelId="{C0DFA082-0D0B-4D47-9B85-71551DFF5047}" srcId="{3DD4C304-6E55-4973-8D0E-6C4144AC4A0F}" destId="{FCA1DECC-6C69-4E39-85A9-9764C5ED10E7}" srcOrd="1" destOrd="0" parTransId="{483372C8-59FE-4CBB-936B-E38D0DD0C621}" sibTransId="{60F1577A-E72F-45B6-A432-71416BBEFE54}"/>
    <dgm:cxn modelId="{7A43D1A5-CA20-4918-96EC-FAC6D398244E}" type="presOf" srcId="{3DD4C304-6E55-4973-8D0E-6C4144AC4A0F}" destId="{403BDF38-914D-4B0A-AC10-CFA359C5222A}" srcOrd="0" destOrd="0" presId="urn:microsoft.com/office/officeart/2005/8/layout/funnel1"/>
    <dgm:cxn modelId="{6D046DA7-0A87-406F-9D42-A6DCE4CEF5C0}" srcId="{3DD4C304-6E55-4973-8D0E-6C4144AC4A0F}" destId="{5E5F3CF8-8C8D-419D-A48A-804FCDD705E0}" srcOrd="2" destOrd="0" parTransId="{7CE4DFD7-6C9A-49B1-9117-FBD51FE53413}" sibTransId="{C914D661-988E-4293-90CE-288DD3AF635A}"/>
    <dgm:cxn modelId="{E47D9CB6-E0F6-4CA4-8589-BCD6CE02F046}" type="presOf" srcId="{5E5F3CF8-8C8D-419D-A48A-804FCDD705E0}" destId="{DEA9ED34-902A-4A19-AC84-353350F37CB1}" srcOrd="0" destOrd="0" presId="urn:microsoft.com/office/officeart/2005/8/layout/funnel1"/>
    <dgm:cxn modelId="{58F7776B-6574-4B34-8A88-ED532D971D2D}" type="presParOf" srcId="{403BDF38-914D-4B0A-AC10-CFA359C5222A}" destId="{34C355F6-7EC2-4C2A-8791-AA65E4B2B51E}" srcOrd="0" destOrd="0" presId="urn:microsoft.com/office/officeart/2005/8/layout/funnel1"/>
    <dgm:cxn modelId="{CBFC10DF-8FDD-45F6-9E5D-6BFFA5FAAC37}" type="presParOf" srcId="{403BDF38-914D-4B0A-AC10-CFA359C5222A}" destId="{830A2157-EABD-4131-98F1-47F4C00FCF70}" srcOrd="1" destOrd="0" presId="urn:microsoft.com/office/officeart/2005/8/layout/funnel1"/>
    <dgm:cxn modelId="{D6E545E9-9015-45D6-809C-018EB282E899}" type="presParOf" srcId="{403BDF38-914D-4B0A-AC10-CFA359C5222A}" destId="{DEA9ED34-902A-4A19-AC84-353350F37CB1}" srcOrd="2" destOrd="0" presId="urn:microsoft.com/office/officeart/2005/8/layout/funnel1"/>
    <dgm:cxn modelId="{189DCF1A-A36E-494A-91A5-B74BAAC8D631}" type="presParOf" srcId="{403BDF38-914D-4B0A-AC10-CFA359C5222A}" destId="{768B31C4-0A2F-4980-B056-645C398E2F35}" srcOrd="3" destOrd="0" presId="urn:microsoft.com/office/officeart/2005/8/layout/funnel1"/>
    <dgm:cxn modelId="{C0A26D05-617A-48E6-9135-F0E5A5CCBA5C}" type="presParOf" srcId="{403BDF38-914D-4B0A-AC10-CFA359C5222A}" destId="{FA51E95F-C360-400E-A9D1-02ECAC2F94BB}" srcOrd="4" destOrd="0" presId="urn:microsoft.com/office/officeart/2005/8/layout/funnel1"/>
    <dgm:cxn modelId="{440D9F2C-E71C-4AE3-AF05-49AC1EB3EC66}" type="presParOf" srcId="{403BDF38-914D-4B0A-AC10-CFA359C5222A}" destId="{451742B6-5F7D-49A6-9756-E615306C2E3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623843" cy="5299075"/>
        <a:chOff x="0" y="0"/>
        <a:chExt cx="6623843" cy="5299075"/>
      </a:xfrm>
    </dsp:grpSpPr>
    <dsp:sp modelId="{34C355F6-7EC2-4C2A-8791-AA65E4B2B51E}">
      <dsp:nvSpPr>
        <dsp:cNvPr id="3" name="Oval 2"/>
        <dsp:cNvSpPr/>
      </dsp:nvSpPr>
      <dsp:spPr bwMode="white">
        <a:xfrm>
          <a:off x="2467287" y="215275"/>
          <a:ext cx="4272379" cy="1483741"/>
        </a:xfrm>
        <a:prstGeom prst="ellipse">
          <a:avLst/>
        </a:prstGeom>
        <a:sp3d z="-190500" extrusionH="12700" prstMaterial="matte"/>
      </dsp:spPr>
      <dsp:style>
        <a:lnRef idx="0">
          <a:schemeClr val="accent1"/>
        </a:lnRef>
        <a:fillRef idx="1">
          <a:schemeClr val="accent1">
            <a:tint val="50000"/>
            <a:alpha val="40000"/>
          </a:schemeClr>
        </a:fillRef>
        <a:effectRef idx="0">
          <a:scrgbClr r="0" g="0" b="0"/>
        </a:effectRef>
        <a:fontRef idx="minor"/>
      </dsp:style>
      <dsp:txXfrm>
        <a:off x="2467287" y="215275"/>
        <a:ext cx="4272379" cy="1483741"/>
      </dsp:txXfrm>
    </dsp:sp>
    <dsp:sp modelId="{830A2157-EABD-4131-98F1-47F4C00FCF70}">
      <dsp:nvSpPr>
        <dsp:cNvPr id="4" name="Down Arrow 3"/>
        <dsp:cNvSpPr/>
      </dsp:nvSpPr>
      <dsp:spPr bwMode="white">
        <a:xfrm>
          <a:off x="4196110" y="3848453"/>
          <a:ext cx="827980" cy="529907"/>
        </a:xfrm>
        <a:prstGeom prst="downArrow">
          <a:avLst/>
        </a:prstGeom>
        <a:sp3d z="190500"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1">
          <a:schemeClr val="accent1">
            <a:tint val="60000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4196110" y="3848453"/>
        <a:ext cx="827980" cy="529907"/>
      </dsp:txXfrm>
    </dsp:sp>
    <dsp:sp modelId="{DEA9ED34-902A-4A19-AC84-353350F37CB1}">
      <dsp:nvSpPr>
        <dsp:cNvPr id="5" name="Rectangles 4"/>
        <dsp:cNvSpPr/>
      </dsp:nvSpPr>
      <dsp:spPr bwMode="white">
        <a:xfrm>
          <a:off x="2622947" y="4272379"/>
          <a:ext cx="3974306" cy="9935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34696" tIns="234696" rIns="234696" bIns="234696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>
              <a:solidFill>
                <a:schemeClr val="accent5">
                  <a:lumMod val="75000"/>
                </a:schemeClr>
              </a:solidFill>
            </a:rPr>
            <a:t>Produksi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sp:txBody>
      <dsp:txXfrm>
        <a:off x="2622947" y="4272379"/>
        <a:ext cx="3974306" cy="993576"/>
      </dsp:txXfrm>
    </dsp:sp>
    <dsp:sp modelId="{768B31C4-0A2F-4980-B056-645C398E2F35}">
      <dsp:nvSpPr>
        <dsp:cNvPr id="6" name="Oval 5"/>
        <dsp:cNvSpPr/>
      </dsp:nvSpPr>
      <dsp:spPr bwMode="white">
        <a:xfrm>
          <a:off x="4020578" y="1813608"/>
          <a:ext cx="1490365" cy="1490365"/>
        </a:xfrm>
        <a:prstGeom prst="ellips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31750" tIns="31750" rIns="31750" bIns="317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Modal </a:t>
          </a:r>
        </a:p>
      </dsp:txBody>
      <dsp:txXfrm>
        <a:off x="4020578" y="1813608"/>
        <a:ext cx="1490365" cy="1490365"/>
      </dsp:txXfrm>
    </dsp:sp>
    <dsp:sp modelId="{FA51E95F-C360-400E-A9D1-02ECAC2F94BB}">
      <dsp:nvSpPr>
        <dsp:cNvPr id="7" name="Oval 6"/>
        <dsp:cNvSpPr/>
      </dsp:nvSpPr>
      <dsp:spPr bwMode="white">
        <a:xfrm>
          <a:off x="2954139" y="695504"/>
          <a:ext cx="1490365" cy="1490365"/>
        </a:xfrm>
        <a:prstGeom prst="ellipse">
          <a:avLst/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31750" tIns="31750" rIns="31750" bIns="31750" anchor="ctr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Labour</a:t>
          </a:r>
          <a:endParaRPr lang="en-US" dirty="0"/>
        </a:p>
      </dsp:txBody>
      <dsp:txXfrm>
        <a:off x="2954139" y="695504"/>
        <a:ext cx="1490365" cy="1490365"/>
      </dsp:txXfrm>
    </dsp:sp>
    <dsp:sp modelId="{451742B6-5F7D-49A6-9756-E615306C2E34}">
      <dsp:nvSpPr>
        <dsp:cNvPr id="8" name="Shape 7"/>
        <dsp:cNvSpPr/>
      </dsp:nvSpPr>
      <dsp:spPr bwMode="white">
        <a:xfrm>
          <a:off x="2291755" y="33119"/>
          <a:ext cx="4636690" cy="3709352"/>
        </a:xfrm>
        <a:prstGeom prst="funnel">
          <a:avLst/>
        </a:prstGeom>
        <a:sp3d extrusionH="12700" prstMaterial="plastic">
          <a:bevelT w="50800" h="50800"/>
        </a:sp3d>
      </dsp:spPr>
      <dsp:style>
        <a:lnRef idx="1">
          <a:schemeClr val="accent1"/>
        </a:lnRef>
        <a:fillRef idx="1">
          <a:schemeClr val="lt1">
            <a:alpha val="40000"/>
          </a:schemeClr>
        </a:fillRef>
        <a:effectRef idx="2">
          <a:scrgbClr r="0" g="0" b="0"/>
        </a:effectRef>
        <a:fontRef idx="minor"/>
      </dsp:style>
      <dsp:txXfrm>
        <a:off x="2291755" y="33119"/>
        <a:ext cx="4636690" cy="3709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C447D4-A5A7-48FE-B99F-BD051A8DAE0A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0" y="1143000"/>
            <a:ext cx="4127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ED56F9-D7FA-4544-A0A9-7553C079F380}" type="slidenum">
              <a:rPr kumimoji="0" lang="id-ID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id-ID" altLang="id-ID" dirty="0"/>
          </a:p>
        </p:txBody>
      </p:sp>
      <p:sp>
        <p:nvSpPr>
          <p:cNvPr id="81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id-ID" altLang="id-ID" sz="1200" dirty="0"/>
            </a:fld>
            <a:endParaRPr lang="id-ID" altLang="id-ID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228600"/>
            <a:ext cx="5959475" cy="1492250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1905000"/>
            <a:ext cx="5959475" cy="12192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52E955-E8AF-4C90-850E-B8D30B812145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0"/>
            <a:ext cx="2305050" cy="6746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762750" cy="6746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7" y="305702"/>
            <a:ext cx="9131903" cy="12649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286" y="1772720"/>
            <a:ext cx="4481364" cy="5014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9825" y="1772720"/>
            <a:ext cx="4481365" cy="242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9825" y="4364158"/>
            <a:ext cx="4481365" cy="2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Teori Ekonomi 1 (Mikro)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Halaman </a:t>
            </a:r>
            <a:fld id="{F349D9A5-EC78-4680-996B-DFDA348963DA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7" y="305702"/>
            <a:ext cx="9131903" cy="12649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286" y="1772720"/>
            <a:ext cx="4481364" cy="5014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772720"/>
            <a:ext cx="4481365" cy="5014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Teori Ekonomi 1 (Mikro)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ln>
            <a:miter lim="800000"/>
          </a:ln>
        </p:spPr>
        <p:txBody>
          <a:bodyPr vert="horz" wrap="square" lIns="101370" tIns="50685" rIns="101370" bIns="50685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Halaman </a:t>
            </a:r>
            <a:fld id="{995A247B-9651-49C6-8B93-CD339AAB1198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533900" cy="529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4533900" cy="529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 vert="horz" wrap="square" lIns="101370" tIns="50685" rIns="101370" bIns="50685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0147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9220200" cy="1371600"/>
          </a:xfrm>
          <a:prstGeom prst="rect">
            <a:avLst/>
          </a:prstGeom>
          <a:noFill/>
          <a:ln w="9525">
            <a:noFill/>
          </a:ln>
        </p:spPr>
        <p:txBody>
          <a:bodyPr lIns="101370" tIns="50685" rIns="101370" bIns="50685" anchor="ctr" anchorCtr="0"/>
          <a:p>
            <a:pPr lvl="0"/>
            <a:r>
              <a:rPr lang="en-US" altLang="id-ID" dirty="0"/>
              <a:t>Click to edit Master title style</a:t>
            </a:r>
            <a:endParaRPr lang="en-US" altLang="id-ID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9220200" cy="5299075"/>
          </a:xfrm>
          <a:prstGeom prst="rect">
            <a:avLst/>
          </a:prstGeom>
          <a:noFill/>
          <a:ln w="9525">
            <a:noFill/>
          </a:ln>
        </p:spPr>
        <p:txBody>
          <a:bodyPr lIns="101370" tIns="50685" rIns="101370" bIns="50685"/>
          <a:p>
            <a:pPr lvl="0"/>
            <a:r>
              <a:rPr lang="en-US" altLang="id-ID" dirty="0"/>
              <a:t>Click to edit Master text styles</a:t>
            </a:r>
            <a:endParaRPr lang="en-US" altLang="id-ID" dirty="0"/>
          </a:p>
          <a:p>
            <a:pPr lvl="1"/>
            <a:r>
              <a:rPr lang="en-US" altLang="id-ID" dirty="0"/>
              <a:t>Second level</a:t>
            </a:r>
            <a:endParaRPr lang="en-US" altLang="id-ID" dirty="0"/>
          </a:p>
          <a:p>
            <a:pPr lvl="2"/>
            <a:r>
              <a:rPr lang="en-US" altLang="id-ID" dirty="0"/>
              <a:t>Third level</a:t>
            </a:r>
            <a:endParaRPr lang="en-US" altLang="id-ID" dirty="0"/>
          </a:p>
          <a:p>
            <a:pPr lvl="3"/>
            <a:r>
              <a:rPr lang="en-US" altLang="id-ID" dirty="0"/>
              <a:t>Fourth level</a:t>
            </a:r>
            <a:endParaRPr lang="en-US" altLang="id-ID" dirty="0"/>
          </a:p>
          <a:p>
            <a:pPr lvl="4"/>
            <a:r>
              <a:rPr lang="en-US" altLang="id-ID" dirty="0"/>
              <a:t>Fifth level</a:t>
            </a:r>
            <a:endParaRPr lang="en-US" altLang="id-ID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1370" tIns="50685" rIns="101370" bIns="50685" numCol="1" anchor="t" anchorCtr="0" compatLnSpc="1"/>
          <a:lstStyle>
            <a:lvl1pPr eaLnBrk="1" hangingPunct="1">
              <a:defRPr sz="16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1370" tIns="50685" rIns="101370" bIns="50685" numCol="1" anchor="t" anchorCtr="0" compatLnSpc="1"/>
          <a:lstStyle>
            <a:lvl1pPr algn="ctr" eaLnBrk="1" hangingPunct="1">
              <a:defRPr sz="16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1370" tIns="50685" rIns="101370" bIns="50685" numCol="1" anchor="t" anchorCtr="0" compatLnSpc="1"/>
          <a:lstStyle>
            <a:lvl1pPr algn="r" eaLnBrk="1" hangingPunct="1">
              <a:defRPr sz="16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AA0153-5112-4122-9F52-C6C8E12FDACE}" type="slidenum">
              <a:rPr kumimoji="0" lang="en-US" altLang="id-ID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101473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73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defTabSz="101473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defTabSz="101473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defTabSz="101473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defTabSz="101473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defTabSz="101473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defTabSz="101473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defTabSz="101473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79730" indent="-379730" algn="l" defTabSz="1014730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4230" indent="-317500" algn="l" defTabSz="101473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6825" indent="-252730" algn="l" defTabSz="101473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3555" indent="-252730" algn="l" defTabSz="101473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555" indent="-254000" algn="l" defTabSz="101473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755" indent="-254000" algn="l" defTabSz="1014730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955" indent="-254000" algn="l" defTabSz="1014730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3155" indent="-254000" algn="l" defTabSz="1014730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355" indent="-254000" algn="l" defTabSz="1014730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1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1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1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0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1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1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1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074920" y="871855"/>
            <a:ext cx="4389120" cy="1492250"/>
          </a:xfrm>
          <a:ln/>
        </p:spPr>
        <p:txBody>
          <a:bodyPr vert="horz" wrap="square" lIns="101370" tIns="50685" rIns="101370" bIns="50685" anchor="ctr" anchorCtr="0"/>
          <a:p>
            <a:pPr defTabSz="1014730" eaLnBrk="1" hangingPunct="1">
              <a:buClrTx/>
              <a:buSzTx/>
              <a:buFontTx/>
            </a:pPr>
            <a:r>
              <a:rPr lang="en-US" altLang="id-ID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EKONOMIMIKA </a:t>
            </a:r>
            <a:br>
              <a:rPr lang="en-US" altLang="id-ID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id-ID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 PRODUKSI </a:t>
            </a:r>
            <a:br>
              <a:rPr lang="en-US" altLang="id-ID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 BIAYA</a:t>
            </a:r>
            <a:endParaRPr lang="en-US" altLang="id-ID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579120" y="5775960"/>
            <a:ext cx="4389120" cy="1492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370" tIns="50685" rIns="101370" bIns="50685" anchor="ctr" anchorCtr="0"/>
          <a:lstStyle>
            <a:lvl1pPr algn="l" defTabSz="101473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73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defTabSz="101473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defTabSz="101473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defTabSz="101473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defTabSz="101473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defTabSz="101473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defTabSz="101473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defTabSz="101473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1014730" eaLnBrk="1" hangingPunct="1">
              <a:buClrTx/>
              <a:buSzTx/>
              <a:buFontTx/>
            </a:pPr>
            <a:r>
              <a:rPr lang="en-US" altLang="id-ID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ENDRI SENTOSA</a:t>
            </a:r>
            <a:br>
              <a:rPr lang="en-US" altLang="id-ID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id-ID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TSM 2024</a:t>
            </a:r>
            <a:endParaRPr lang="en-US" altLang="id-ID" sz="2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Rumus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Satu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Variabel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Marginal product</a:t>
            </a:r>
            <a:endParaRPr lang="en-US" altLang="id-ID" dirty="0"/>
          </a:p>
          <a:p>
            <a:pPr eaLnBrk="1" hangingPunct="1">
              <a:buNone/>
            </a:pPr>
            <a:r>
              <a:rPr lang="en-US" altLang="id-ID" dirty="0"/>
              <a:t>	( MP ) of labour ( MP</a:t>
            </a:r>
            <a:r>
              <a:rPr lang="en-US" altLang="id-ID" sz="2400" dirty="0"/>
              <a:t>L</a:t>
            </a:r>
            <a:r>
              <a:rPr lang="en-US" altLang="id-ID" sz="3600" dirty="0"/>
              <a:t>) extra output perunit  change in labour used </a:t>
            </a:r>
            <a:r>
              <a:rPr lang="en-US" altLang="id-ID" sz="2400" dirty="0"/>
              <a:t>MP</a:t>
            </a:r>
            <a:r>
              <a:rPr lang="en-US" altLang="id-ID" sz="1600" dirty="0"/>
              <a:t>L = </a:t>
            </a:r>
            <a:r>
              <a:rPr lang="en-US" altLang="id-ID" sz="1800" dirty="0"/>
              <a:t>∆ TP / ∆ L</a:t>
            </a:r>
            <a:endParaRPr lang="en-US" altLang="id-ID" sz="1800" dirty="0"/>
          </a:p>
          <a:p>
            <a:pPr eaLnBrk="1" hangingPunct="1"/>
            <a:r>
              <a:rPr lang="en-US" altLang="id-ID" dirty="0"/>
              <a:t>Av</a:t>
            </a:r>
            <a:r>
              <a:rPr lang="id-ID" altLang="id-ID" dirty="0"/>
              <a:t>e</a:t>
            </a:r>
            <a:r>
              <a:rPr lang="en-US" altLang="id-ID" dirty="0"/>
              <a:t>rage produc</a:t>
            </a:r>
            <a:r>
              <a:rPr lang="id-ID" altLang="id-ID" dirty="0"/>
              <a:t>t</a:t>
            </a:r>
            <a:endParaRPr lang="en-US" altLang="id-ID" dirty="0"/>
          </a:p>
          <a:p>
            <a:pPr eaLnBrk="1" hangingPunct="1">
              <a:buNone/>
            </a:pPr>
            <a:r>
              <a:rPr lang="en-US" altLang="id-ID" dirty="0"/>
              <a:t>	(AP) of labour (AP</a:t>
            </a:r>
            <a:r>
              <a:rPr lang="en-US" altLang="id-ID" sz="2400" dirty="0"/>
              <a:t>L</a:t>
            </a:r>
            <a:r>
              <a:rPr lang="en-US" altLang="id-ID" sz="3200" dirty="0"/>
              <a:t> ) = total product d</a:t>
            </a:r>
            <a:r>
              <a:rPr lang="id-ID" altLang="id-ID" sz="3200" dirty="0"/>
              <a:t>evi</a:t>
            </a:r>
            <a:r>
              <a:rPr lang="en-US" altLang="id-ID" sz="3200" dirty="0"/>
              <a:t>de by the quantity of labour used </a:t>
            </a:r>
            <a:r>
              <a:rPr lang="en-US" altLang="id-ID" dirty="0"/>
              <a:t>AP</a:t>
            </a:r>
            <a:r>
              <a:rPr lang="en-US" altLang="id-ID" sz="2400" dirty="0"/>
              <a:t>L = TP / L</a:t>
            </a:r>
            <a:endParaRPr lang="en-US" altLang="id-ID" dirty="0"/>
          </a:p>
          <a:p>
            <a:pPr eaLnBrk="1" hangingPunct="1"/>
            <a:endParaRPr lang="en-US" alt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Tahap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tahap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MCj04247980000[1]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229761">
            <a:off x="366713" y="1725613"/>
            <a:ext cx="8890000" cy="5180012"/>
          </a:xfrm>
          <a:ln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21140961">
            <a:off x="1701800" y="2749550"/>
            <a:ext cx="6440488" cy="280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en-US" sz="4400" kern="1200" cap="none" spc="0" normalizeH="0" baseline="0" noProof="0" dirty="0">
                <a:solidFill>
                  <a:srgbClr val="33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Produksi</a:t>
            </a: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total</a:t>
            </a:r>
            <a:endParaRPr kumimoji="0" lang="en-US" sz="4400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Produksi</a:t>
            </a: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total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naik</a:t>
            </a:r>
            <a:endParaRPr kumimoji="0" lang="en-US" sz="4400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Produksi</a:t>
            </a: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total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turun</a:t>
            </a:r>
            <a:endParaRPr kumimoji="0" lang="en-US" sz="4400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total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Produksi total mengalami pertambahan yang semakin cepat. </a:t>
            </a:r>
            <a:endParaRPr lang="en-US" altLang="id-ID" dirty="0"/>
          </a:p>
          <a:p>
            <a:pPr eaLnBrk="1" hangingPunct="1"/>
            <a:r>
              <a:rPr lang="en-US" altLang="id-ID" dirty="0"/>
              <a:t>Tahap ini dimulai dari titik origin semakin kesatu titik.</a:t>
            </a:r>
            <a:endParaRPr lang="en-US" altLang="id-ID" dirty="0"/>
          </a:p>
          <a:p>
            <a:pPr eaLnBrk="1" hangingPunct="1"/>
            <a:r>
              <a:rPr lang="en-US" altLang="id-ID" dirty="0"/>
              <a:t>Pada kurva total produk dimana AP maksimum pda titik ini AP = MP ( marginal product )</a:t>
            </a:r>
            <a:endParaRPr lang="en-US" alt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total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naik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Produksi total pertambahannya semakin lama semakin kecil.</a:t>
            </a:r>
            <a:endParaRPr lang="en-US" altLang="id-ID" dirty="0"/>
          </a:p>
          <a:p>
            <a:pPr eaLnBrk="1" hangingPunct="1"/>
            <a:r>
              <a:rPr lang="en-US" altLang="id-ID" dirty="0"/>
              <a:t>Tahap kedua ini dimulai dari titik AP maksimum sampai titik dimana MP = O atau TP maksimum</a:t>
            </a:r>
            <a:endParaRPr lang="en-US" alt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total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turun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Produksi total semakin lama semakin menurun. Tahap 3 ini meliputi dimana MP negatif </a:t>
            </a:r>
            <a:endParaRPr lang="en-US" altLang="id-ID" dirty="0"/>
          </a:p>
          <a:p>
            <a:pPr eaLnBrk="1" hangingPunct="1"/>
            <a:r>
              <a:rPr lang="en-US" altLang="id-ID" sz="2000" dirty="0"/>
              <a:t>Inflection point ( titik belok ) yaitu dimana slope ( lereng kurva total mulai berubah )</a:t>
            </a:r>
            <a:endParaRPr lang="en-US" altLang="id-ID" sz="2000" dirty="0"/>
          </a:p>
          <a:p>
            <a:pPr eaLnBrk="1" hangingPunct="1"/>
            <a:r>
              <a:rPr lang="en-US" altLang="id-ID" sz="2000" dirty="0"/>
              <a:t>Faktor produksi tetap yaitu input faktor produksi yang jumlahnya tidak dapat dirubah dan segera mengikuti perubahan output.</a:t>
            </a:r>
            <a:endParaRPr lang="en-US" altLang="id-ID" sz="2000" dirty="0"/>
          </a:p>
          <a:p>
            <a:pPr eaLnBrk="1" hangingPunct="1"/>
            <a:r>
              <a:rPr lang="en-US" altLang="id-ID" sz="2000" dirty="0"/>
              <a:t>Faktor produksi variabel yaitu input yang dapat mengikuti perubahan jumlah output yang dihasilkan</a:t>
            </a:r>
            <a:endParaRPr lang="en-US" altLang="id-ID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Teori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input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variabel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9220200" cy="529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3875" y="306388"/>
            <a:ext cx="9102725" cy="790575"/>
          </a:xfrm>
        </p:spPr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altLang="id-ID" sz="398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Dimensi jangka pendek dan jangka panjang</a:t>
            </a:r>
            <a:endParaRPr kumimoji="0" lang="id-ID" altLang="id-ID" sz="398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563" y="1601788"/>
            <a:ext cx="9229725" cy="210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3" y="3963988"/>
            <a:ext cx="9229725" cy="103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20700" y="336550"/>
            <a:ext cx="9104313" cy="1265238"/>
          </a:xfrm>
          <a:ln/>
        </p:spPr>
        <p:txBody>
          <a:bodyPr vert="horz" wrap="square" lIns="101370" tIns="50685" rIns="101370" bIns="50685" anchor="ctr" anchorCtr="0"/>
          <a:p>
            <a:r>
              <a:rPr lang="id-ID" altLang="id-ID" dirty="0"/>
              <a:t>Model Produksi Dengan Satu Faktor Produksi Variabel</a:t>
            </a:r>
            <a:endParaRPr lang="id-ID" altLang="id-ID" dirty="0"/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814513"/>
            <a:ext cx="9104313" cy="517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Tabel Skedul Fungsi Produksi (Hipotesis)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>
            <p:ph idx="1"/>
          </p:nvPr>
        </p:nvGraphicFramePr>
        <p:xfrm>
          <a:off x="606425" y="1517650"/>
          <a:ext cx="9023350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858000" imgH="3627120" progId="Word.Document.8">
                  <p:embed/>
                </p:oleObj>
              </mc:Choice>
              <mc:Fallback>
                <p:oleObj name="" r:id="rId1" imgW="6858000" imgH="3627120" progId="Word.Documen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606425" y="1517650"/>
                        <a:ext cx="9023350" cy="53975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Hubungan Kurva TP, AP</a:t>
            </a:r>
            <a:r>
              <a:rPr lang="en-US" altLang="id-ID" baseline="-25000" dirty="0"/>
              <a:t>L</a:t>
            </a:r>
            <a:r>
              <a:rPr lang="en-US" altLang="id-ID" dirty="0"/>
              <a:t> dan MP</a:t>
            </a:r>
            <a:r>
              <a:rPr lang="en-US" altLang="id-ID" baseline="-25000" dirty="0"/>
              <a:t>L</a:t>
            </a:r>
            <a:endParaRPr lang="en-US" altLang="id-ID" baseline="-250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ph idx="1"/>
          </p:nvPr>
        </p:nvGraphicFramePr>
        <p:xfrm>
          <a:off x="352425" y="1181100"/>
          <a:ext cx="9191625" cy="598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809740" imgH="5265420" progId="Word.Document.8">
                  <p:embed/>
                </p:oleObj>
              </mc:Choice>
              <mc:Fallback>
                <p:oleObj name="" r:id="rId1" imgW="6809740" imgH="5265420" progId="Word.Document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352425" y="1181100"/>
                        <a:ext cx="9191625" cy="59864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Teori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MCj04247980000[1]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229761">
            <a:off x="906463" y="1360488"/>
            <a:ext cx="8616950" cy="4816475"/>
          </a:xfrm>
          <a:ln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 rot="21140961">
            <a:off x="1962150" y="2600325"/>
            <a:ext cx="5864225" cy="1785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en-US" sz="4400" kern="1200" cap="none" spc="0" normalizeH="0" baseline="0" noProof="0" dirty="0">
                <a:solidFill>
                  <a:srgbClr val="33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Produksi</a:t>
            </a:r>
            <a:endParaRPr kumimoji="0" lang="en-US" sz="4400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Fungsi</a:t>
            </a:r>
            <a:r>
              <a:rPr kumimoji="0" lang="en-US" sz="4400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kern="1200" cap="none" spc="0" normalizeH="0" baseline="0" noProof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Produksi</a:t>
            </a:r>
            <a:endParaRPr kumimoji="0" lang="en-US" sz="4400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The Law of Diminishing Return</a:t>
            </a:r>
            <a:endParaRPr lang="en-US" altLang="id-ID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520700" y="1517650"/>
            <a:ext cx="9109075" cy="5267325"/>
          </a:xfrm>
          <a:ln/>
        </p:spPr>
        <p:txBody>
          <a:bodyPr vert="horz" wrap="square" lIns="101370" tIns="50685" rIns="101370" bIns="50685" anchor="t" anchorCtr="0"/>
          <a:p>
            <a:pPr marL="631825" indent="-631825" eaLnBrk="1" hangingPunct="1"/>
            <a:r>
              <a:rPr lang="en-US" altLang="id-ID" dirty="0"/>
              <a:t>Hukum yang menyatakan berkurangnya tambahan output dari penambahan satu unit input variabel, pada saat output telah mencapai maksimum.</a:t>
            </a:r>
            <a:endParaRPr lang="en-US" altLang="id-ID" dirty="0"/>
          </a:p>
          <a:p>
            <a:pPr marL="631825" indent="-631825" eaLnBrk="1" hangingPunct="1"/>
            <a:r>
              <a:rPr lang="en-US" altLang="id-ID" dirty="0"/>
              <a:t>Asumsi yang berlaku:</a:t>
            </a:r>
            <a:endParaRPr lang="en-US" altLang="id-ID" dirty="0"/>
          </a:p>
          <a:p>
            <a:pPr marL="929005" lvl="1" indent="-548005" eaLnBrk="1" hangingPunct="1">
              <a:buFont typeface="Wingdings" panose="05000000000000000000" pitchFamily="2" charset="2"/>
              <a:buAutoNum type="arabicPeriod"/>
            </a:pPr>
            <a:r>
              <a:rPr lang="en-US" altLang="id-ID" dirty="0"/>
              <a:t>Hanya ada satu unit input variabel, input yang lain tetap.</a:t>
            </a:r>
            <a:endParaRPr lang="en-US" altLang="id-ID" dirty="0"/>
          </a:p>
          <a:p>
            <a:pPr marL="929005" lvl="1" indent="-548005" eaLnBrk="1" hangingPunct="1">
              <a:buFont typeface="Wingdings" panose="05000000000000000000" pitchFamily="2" charset="2"/>
              <a:buAutoNum type="arabicPeriod"/>
            </a:pPr>
            <a:r>
              <a:rPr lang="en-US" altLang="id-ID" dirty="0"/>
              <a:t>Teknologi yang digunakan dalam proses produksi tidak berubah.</a:t>
            </a:r>
            <a:endParaRPr lang="en-US" altLang="id-ID" dirty="0"/>
          </a:p>
          <a:p>
            <a:pPr marL="929005" lvl="1" indent="-548005" eaLnBrk="1" hangingPunct="1">
              <a:buFont typeface="Wingdings" panose="05000000000000000000" pitchFamily="2" charset="2"/>
              <a:buAutoNum type="arabicPeriod"/>
            </a:pPr>
            <a:r>
              <a:rPr lang="en-US" altLang="id-ID" dirty="0"/>
              <a:t>Sifat koefisien produksi adalah berubah-ubah.</a:t>
            </a:r>
            <a:endParaRPr lang="en-US" alt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Tahap-tahap Proses Produksi</a:t>
            </a:r>
            <a:endParaRPr lang="en-US" altLang="id-ID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idx="1"/>
          </p:nvPr>
        </p:nvGraphicFramePr>
        <p:xfrm>
          <a:off x="268288" y="1349375"/>
          <a:ext cx="9698037" cy="581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6809740" imgH="5265420" progId="Word.Document.8">
                  <p:embed/>
                </p:oleObj>
              </mc:Choice>
              <mc:Fallback>
                <p:oleObj name="" r:id="rId1" imgW="6809740" imgH="5265420" progId="Word.Document.8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68288" y="1349375"/>
                        <a:ext cx="9698037" cy="58181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870075" y="2614613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219450" y="2614613"/>
            <a:ext cx="928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316413" y="2614613"/>
            <a:ext cx="109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36750" y="2233613"/>
            <a:ext cx="102393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Tahap I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135313" y="2192338"/>
            <a:ext cx="109378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Tahap II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232275" y="2192338"/>
            <a:ext cx="116363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Tahap III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23838"/>
            <a:ext cx="9742488" cy="736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532813" y="6915150"/>
            <a:ext cx="1011238" cy="338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638" y="1685925"/>
            <a:ext cx="9185275" cy="396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Kemajuan Teknologi dan Perubahan Kurva Produksi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idx="1"/>
          </p:nvPr>
        </p:nvGraphicFramePr>
        <p:xfrm>
          <a:off x="352425" y="1685925"/>
          <a:ext cx="9361488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6809740" imgH="3886200" progId="Word.Document.8">
                  <p:embed/>
                </p:oleObj>
              </mc:Choice>
              <mc:Fallback>
                <p:oleObj name="" r:id="rId1" imgW="6809740" imgH="3886200" progId="Word.Document.8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352425" y="1685925"/>
                        <a:ext cx="9361488" cy="52292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Teori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input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variabel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808038" y="1738313"/>
            <a:ext cx="8458200" cy="449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pembayaran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perunit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terhadap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penggunaan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modal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diketahui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bagaimana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caranya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meminimumkan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usaha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menghasilkan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dketahui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dengan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input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variabel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Isokuan : suatu kurva yang menunjukkan berbagai kombinasi input faktor tenaga kerja ( L ) dan modal ( K ) dapat menghasilkan sejumlah output yang sama.</a:t>
            </a:r>
            <a:endParaRPr lang="en-US" altLang="id-ID" dirty="0"/>
          </a:p>
          <a:p>
            <a:pPr eaLnBrk="1" hangingPunct="1">
              <a:buFontTx/>
              <a:buAutoNum type="arabicPeriod"/>
            </a:pPr>
            <a:r>
              <a:rPr lang="en-US" altLang="id-ID" sz="2400" dirty="0"/>
              <a:t>Cekung kearah titik origin</a:t>
            </a:r>
            <a:endParaRPr lang="en-US" altLang="id-ID" sz="2400" dirty="0"/>
          </a:p>
          <a:p>
            <a:pPr eaLnBrk="1" hangingPunct="1">
              <a:buFontTx/>
              <a:buAutoNum type="arabicPeriod"/>
            </a:pPr>
            <a:r>
              <a:rPr lang="en-US" altLang="id-ID" sz="2400" dirty="0"/>
              <a:t>Didaerah yang relevan mempunyai slope ( lereng ) negatif</a:t>
            </a:r>
            <a:endParaRPr lang="en-US" altLang="id-ID" sz="2400" dirty="0"/>
          </a:p>
          <a:p>
            <a:pPr eaLnBrk="1" hangingPunct="1">
              <a:buFontTx/>
              <a:buAutoNum type="arabicPeriod"/>
            </a:pPr>
            <a:r>
              <a:rPr lang="en-US" altLang="id-ID" sz="2400" dirty="0"/>
              <a:t>Antara kur</a:t>
            </a:r>
            <a:r>
              <a:rPr lang="id-ID" altLang="id-ID" sz="2400" dirty="0"/>
              <a:t>v</a:t>
            </a:r>
            <a:r>
              <a:rPr lang="en-US" altLang="id-ID" sz="2400" dirty="0"/>
              <a:t>a isokuan yang satu dengan yang lain tidak pernah berpotongan.</a:t>
            </a:r>
            <a:endParaRPr lang="en-US" altLang="id-ID" sz="2400" dirty="0"/>
          </a:p>
          <a:p>
            <a:pPr eaLnBrk="1" hangingPunct="1">
              <a:buFontTx/>
              <a:buAutoNum type="arabicPeriod"/>
            </a:pPr>
            <a:r>
              <a:rPr lang="en-US" altLang="id-ID" sz="2400" dirty="0"/>
              <a:t>Semakain jauh dai origin akan menghasilkan output yang lebih </a:t>
            </a:r>
            <a:r>
              <a:rPr lang="en-US" altLang="id-ID" sz="2400" dirty="0"/>
              <a:t>besar</a:t>
            </a:r>
            <a:endParaRPr lang="en-US" altLang="id-ID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chemeClr val="accent1"/>
                </a:solidFill>
              </a:rPr>
              <a:t>Marginal Rate</a:t>
            </a:r>
            <a:endParaRPr lang="en-US" altLang="id-ID" dirty="0">
              <a:solidFill>
                <a:schemeClr val="accent1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sz="2800" dirty="0"/>
              <a:t>Marginal rate of technical substition ( MRTS ) daya subtitusi teknis marginal ( DSTM )</a:t>
            </a:r>
            <a:endParaRPr lang="en-US" altLang="id-ID" sz="2800" dirty="0"/>
          </a:p>
          <a:p>
            <a:pPr eaLnBrk="1" hangingPunct="1"/>
            <a:r>
              <a:rPr lang="en-US" altLang="id-ID" sz="2800" dirty="0"/>
              <a:t>MRTS</a:t>
            </a:r>
            <a:r>
              <a:rPr lang="en-US" altLang="id-ID" sz="1400" dirty="0"/>
              <a:t>LK</a:t>
            </a:r>
            <a:r>
              <a:rPr lang="en-US" altLang="id-ID" sz="2800" dirty="0"/>
              <a:t> : menunnjukkan jumlah input modal ( K ) yang harus dikorbankan oleh produsen untuk memperoleh tambahan saru unit input tenaga kerja ( L ) agar tetap berada pada isokuan yang sama ( untuk mempertahankan output yang sama )</a:t>
            </a:r>
            <a:endParaRPr lang="en-US" altLang="id-ID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chemeClr val="accent1"/>
                </a:solidFill>
              </a:rPr>
              <a:t>Isokos ( Isocost ) </a:t>
            </a:r>
            <a:endParaRPr lang="en-US" altLang="id-ID" dirty="0">
              <a:solidFill>
                <a:schemeClr val="accent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Menunjukkan berbagai kombinasi ( gabungan ) input faktor tenaga kerja ( L ) dan input modal ( K ) yang dapat dibeli dengan sejumalah anggaran ( pengeluaran ) tertentu sehingga persamaan garis isokuan  </a:t>
            </a:r>
            <a:endParaRPr lang="en-US" altLang="id-ID" dirty="0"/>
          </a:p>
          <a:p>
            <a:pPr eaLnBrk="1" hangingPunct="1"/>
            <a:r>
              <a:rPr lang="en-US" altLang="id-ID" sz="2400" dirty="0"/>
              <a:t>C = total cost untuk memperoleh sejumlah L dan K tertentu</a:t>
            </a:r>
            <a:endParaRPr lang="en-US" altLang="id-ID" sz="2400" dirty="0"/>
          </a:p>
          <a:p>
            <a:pPr eaLnBrk="1" hangingPunct="1"/>
            <a:r>
              <a:rPr lang="en-US" altLang="id-ID" sz="2400" dirty="0"/>
              <a:t>L = jumlah input tenaga kerja ( unit )</a:t>
            </a:r>
            <a:endParaRPr lang="en-US" altLang="id-ID" sz="2400" dirty="0"/>
          </a:p>
          <a:p>
            <a:pPr eaLnBrk="1" hangingPunct="1"/>
            <a:r>
              <a:rPr lang="en-US" altLang="id-ID" sz="2400" dirty="0"/>
              <a:t>W = tingkat upah ( wage ) perunit tenaga kerja</a:t>
            </a:r>
            <a:endParaRPr lang="en-US" altLang="id-ID" sz="2400" dirty="0"/>
          </a:p>
          <a:p>
            <a:pPr eaLnBrk="1" hangingPunct="1"/>
            <a:r>
              <a:rPr lang="en-US" altLang="id-ID" sz="2400" dirty="0"/>
              <a:t>r = biaya penggunaan modal perunit</a:t>
            </a:r>
            <a:endParaRPr lang="en-US" altLang="id-ID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60638" y="4176713"/>
            <a:ext cx="3124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= WL + RK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sz="3600" dirty="0">
                <a:solidFill>
                  <a:schemeClr val="accent1"/>
                </a:solidFill>
              </a:rPr>
              <a:t>Keseimbangan produsen secara grafis</a:t>
            </a:r>
            <a:endParaRPr lang="en-US" altLang="id-ID" sz="3600" dirty="0">
              <a:solidFill>
                <a:schemeClr val="accent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sz="3200" dirty="0"/>
              <a:t>Seorang produsen berada dalam kondisi keseimbangan apabila dengan sejumlah pengeluaran ( biaya ) tertentu ia dapat menghasilkan output yang maksimal atau dengan kata lain untuk menghasilkan sejumlah output tertentu diperlukan biaya yang minimal</a:t>
            </a:r>
            <a:endParaRPr lang="en-US" altLang="id-ID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8"/>
          </a:xfrm>
        </p:spPr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433513"/>
            <a:ext cx="8986838" cy="5346700"/>
          </a:xfrm>
          <a:ln/>
        </p:spPr>
        <p:txBody>
          <a:bodyPr vert="horz" wrap="square" lIns="101370" tIns="50685" rIns="101370" bIns="50685" anchor="t" anchorCtr="0"/>
          <a:p>
            <a:pPr defTabSz="1014730" eaLnBrk="1" hangingPunct="1">
              <a:buClrTx/>
              <a:buSzTx/>
              <a:buFontTx/>
            </a:pPr>
            <a:r>
              <a:rPr lang="en-US" altLang="id-ID" sz="3600" dirty="0">
                <a:latin typeface="+mn-lt"/>
                <a:ea typeface="+mn-ea"/>
                <a:cs typeface="+mn-cs"/>
              </a:rPr>
              <a:t>Kegiatan memproses input menjadi output</a:t>
            </a:r>
            <a:endParaRPr lang="en-US" altLang="id-ID" sz="3600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Tx/>
            </a:pPr>
            <a:r>
              <a:rPr lang="en-US" altLang="id-ID" sz="3600" dirty="0">
                <a:latin typeface="+mn-lt"/>
                <a:ea typeface="+mn-ea"/>
                <a:cs typeface="+mn-cs"/>
              </a:rPr>
              <a:t>Produsen dalam melakukan kegiatan produksi mempunyai landasan teknis yang didalam teori ekonomi disebut fungsi produksi</a:t>
            </a:r>
            <a:r>
              <a:rPr lang="id-ID" altLang="id-ID" sz="3600" dirty="0">
                <a:latin typeface="+mn-lt"/>
                <a:ea typeface="+mn-ea"/>
                <a:cs typeface="+mn-cs"/>
              </a:rPr>
              <a:t>.</a:t>
            </a:r>
            <a:endParaRPr lang="id-ID" altLang="id-ID" sz="3600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Tx/>
            </a:pPr>
            <a:r>
              <a:rPr lang="id-ID" altLang="id-ID" sz="3600" dirty="0">
                <a:latin typeface="+mn-lt"/>
                <a:ea typeface="+mn-ea"/>
                <a:cs typeface="+mn-cs"/>
              </a:rPr>
              <a:t>Atau hubungan di antara faktor-faktor produksi dan tingkat produksi yang diciptakannya (Sukirno, 2005).</a:t>
            </a:r>
            <a:endParaRPr lang="en-US" altLang="id-ID" sz="3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20700" y="336550"/>
            <a:ext cx="9104313" cy="1265238"/>
          </a:xfrm>
          <a:ln/>
        </p:spPr>
        <p:txBody>
          <a:bodyPr vert="horz" wrap="square" lIns="101370" tIns="50685" rIns="101370" bIns="50685" anchor="ctr" anchorCtr="0"/>
          <a:p>
            <a:r>
              <a:rPr lang="id-ID" altLang="id-ID" dirty="0"/>
              <a:t>Model Produksi Dengan Dua Faktor Produksi Variabel</a:t>
            </a:r>
            <a:endParaRPr lang="id-ID" altLang="id-ID" dirty="0"/>
          </a:p>
        </p:txBody>
      </p:sp>
      <p:grpSp>
        <p:nvGrpSpPr>
          <p:cNvPr id="36867" name="Group 1"/>
          <p:cNvGrpSpPr/>
          <p:nvPr/>
        </p:nvGrpSpPr>
        <p:grpSpPr>
          <a:xfrm>
            <a:off x="315913" y="1601788"/>
            <a:ext cx="9277350" cy="5548312"/>
            <a:chOff x="437003" y="1872863"/>
            <a:chExt cx="9276469" cy="5548312"/>
          </a:xfrm>
        </p:grpSpPr>
        <p:pic>
          <p:nvPicPr>
            <p:cNvPr id="36868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7003" y="1872863"/>
              <a:ext cx="9192137" cy="9206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69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021" y="2781185"/>
              <a:ext cx="9081451" cy="463999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84138"/>
            <a:ext cx="9866313" cy="742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532813" y="6915150"/>
            <a:ext cx="1011238" cy="338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-19050"/>
            <a:ext cx="10093325" cy="760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532813" y="6915150"/>
            <a:ext cx="1011238" cy="338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Kurva Isoquant</a:t>
            </a:r>
            <a:endParaRPr lang="en-US" altLang="id-ID"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520700" y="1349375"/>
            <a:ext cx="9109075" cy="5435600"/>
          </a:xfrm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Kurva yang menghubungkan titik kombinasi input untuk menghasilkan tingkat output yang sama.</a:t>
            </a:r>
            <a:endParaRPr lang="en-US" altLang="id-ID" dirty="0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954213" y="3035300"/>
            <a:ext cx="0" cy="362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449388" y="6408738"/>
            <a:ext cx="564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Arc 6"/>
          <p:cNvSpPr/>
          <p:nvPr/>
        </p:nvSpPr>
        <p:spPr bwMode="auto">
          <a:xfrm rot="10368944">
            <a:off x="3019425" y="2890838"/>
            <a:ext cx="3108325" cy="2959100"/>
          </a:xfrm>
          <a:custGeom>
            <a:avLst/>
            <a:gdLst>
              <a:gd name="T0" fmla="*/ 0 w 29487"/>
              <a:gd name="T1" fmla="*/ 2147483647 h 25275"/>
              <a:gd name="T2" fmla="*/ 2147483647 w 29487"/>
              <a:gd name="T3" fmla="*/ 2147483647 h 25275"/>
              <a:gd name="T4" fmla="*/ 2147483647 w 29487"/>
              <a:gd name="T5" fmla="*/ 2147483647 h 25275"/>
              <a:gd name="T6" fmla="*/ 0 60000 65536"/>
              <a:gd name="T7" fmla="*/ 0 60000 65536"/>
              <a:gd name="T8" fmla="*/ 0 60000 65536"/>
              <a:gd name="T9" fmla="*/ 0 w 29487"/>
              <a:gd name="T10" fmla="*/ 0 h 25275"/>
              <a:gd name="T11" fmla="*/ 29487 w 29487"/>
              <a:gd name="T12" fmla="*/ 25275 h 25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7" h="25275" fill="none" extrusionOk="0">
                <a:moveTo>
                  <a:pt x="0" y="1491"/>
                </a:moveTo>
                <a:cubicBezTo>
                  <a:pt x="2512" y="505"/>
                  <a:pt x="5187" y="-1"/>
                  <a:pt x="7887" y="0"/>
                </a:cubicBezTo>
                <a:cubicBezTo>
                  <a:pt x="19816" y="0"/>
                  <a:pt x="29487" y="9670"/>
                  <a:pt x="29487" y="21600"/>
                </a:cubicBezTo>
                <a:cubicBezTo>
                  <a:pt x="29487" y="22831"/>
                  <a:pt x="29381" y="24061"/>
                  <a:pt x="29172" y="25275"/>
                </a:cubicBezTo>
              </a:path>
              <a:path w="29487" h="25275" stroke="0" extrusionOk="0">
                <a:moveTo>
                  <a:pt x="0" y="1491"/>
                </a:moveTo>
                <a:cubicBezTo>
                  <a:pt x="2512" y="505"/>
                  <a:pt x="5187" y="-1"/>
                  <a:pt x="7887" y="0"/>
                </a:cubicBezTo>
                <a:cubicBezTo>
                  <a:pt x="19816" y="0"/>
                  <a:pt x="29487" y="9670"/>
                  <a:pt x="29487" y="21600"/>
                </a:cubicBezTo>
                <a:cubicBezTo>
                  <a:pt x="29487" y="22831"/>
                  <a:pt x="29381" y="24061"/>
                  <a:pt x="29172" y="25275"/>
                </a:cubicBezTo>
                <a:lnTo>
                  <a:pt x="7887" y="21600"/>
                </a:lnTo>
                <a:lnTo>
                  <a:pt x="0" y="149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1954213" y="5734050"/>
            <a:ext cx="48926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2882900" y="3625850"/>
            <a:ext cx="0" cy="2782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347788" y="2908300"/>
            <a:ext cx="3540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081838" y="6365875"/>
            <a:ext cx="327025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516063" y="6365875"/>
            <a:ext cx="327025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781300" y="6365875"/>
            <a:ext cx="42068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431925" y="5437188"/>
            <a:ext cx="449263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889500" y="5775325"/>
            <a:ext cx="368300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949575" y="3328988"/>
            <a:ext cx="3540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117850" y="3835400"/>
            <a:ext cx="3540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370263" y="4341813"/>
            <a:ext cx="36988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5918200" y="4975225"/>
            <a:ext cx="147796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Isoquant (I)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2882900" y="3625850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2967038" y="4048125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3219450" y="4554538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5075238" y="5734050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Berbagai kemungkinan kombinasi input pada kurva Isoquant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>
            <p:ph idx="1"/>
          </p:nvPr>
        </p:nvGraphicFramePr>
        <p:xfrm>
          <a:off x="268288" y="1601788"/>
          <a:ext cx="9613900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6982460" imgH="4389120" progId="Word.Document.8">
                  <p:embed/>
                </p:oleObj>
              </mc:Choice>
              <mc:Fallback>
                <p:oleObj name="" r:id="rId1" imgW="6982460" imgH="4389120" progId="Word.Document.8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68288" y="1601788"/>
                        <a:ext cx="9613900" cy="53133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Bentuk-bentuk khusus Kurva </a:t>
            </a:r>
            <a:r>
              <a:rPr kumimoji="0" lang="id-ID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Isoquant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ph idx="1"/>
          </p:nvPr>
        </p:nvGraphicFramePr>
        <p:xfrm>
          <a:off x="268288" y="1349375"/>
          <a:ext cx="9613900" cy="548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6809740" imgH="4358640" progId="Word.Document.8">
                  <p:embed/>
                </p:oleObj>
              </mc:Choice>
              <mc:Fallback>
                <p:oleObj name="" r:id="rId1" imgW="6809740" imgH="4358640" progId="Word.Document.8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68288" y="1349375"/>
                        <a:ext cx="9613900" cy="54816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306388"/>
            <a:ext cx="9131300" cy="1263650"/>
          </a:xfrm>
        </p:spPr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Marjinal Rate of Technical Substitution (MRTS)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601788"/>
            <a:ext cx="8939213" cy="2867025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4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 input L yang dapat disubstitusikan terhadap input K agar tingkat output yang dihasilkan tidak berubah.</a:t>
            </a:r>
            <a:endParaRPr kumimoji="0" lang="en-US" altLang="id-ID" sz="243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id-ID" sz="243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id-ID" sz="243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4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Menunjukkan tingkat penggantian marjinal yang semakin kecil sepanjang pergerakan ke bawah kurva isooquant.</a:t>
            </a:r>
            <a:endParaRPr kumimoji="0" lang="en-US" altLang="id-ID" sz="243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id-ID" sz="243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450975" y="2447925"/>
          <a:ext cx="36242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1524000" imgH="393700" progId="Equation.3">
                  <p:embed/>
                </p:oleObj>
              </mc:Choice>
              <mc:Fallback>
                <p:oleObj name="" r:id="rId1" imgW="15240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450975" y="2447925"/>
                        <a:ext cx="3624263" cy="9271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90563" y="4216400"/>
          <a:ext cx="7589837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6809740" imgH="3335020" progId="Word.Document.8">
                  <p:embed/>
                </p:oleObj>
              </mc:Choice>
              <mc:Fallback>
                <p:oleObj name="" r:id="rId3" imgW="6809740" imgH="3335020" progId="Word.Document.8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90563" y="4216400"/>
                        <a:ext cx="7589837" cy="2873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Kendala Anggaran Produsen </a:t>
            </a:r>
            <a:b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id-ID" sz="4095" b="1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(Kurva Isosocost)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268288" y="1771650"/>
            <a:ext cx="9361487" cy="5013325"/>
          </a:xfrm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Anggaran tertinggi yang mampu disediakan produsen untuk membeli input yang digunakan dalam proses produksi dihubungkan dengan harga input.</a:t>
            </a:r>
            <a:endParaRPr lang="en-US" altLang="id-ID" dirty="0"/>
          </a:p>
          <a:p>
            <a:pPr eaLnBrk="1" hangingPunct="1"/>
            <a:r>
              <a:rPr lang="en-US" altLang="id-ID" dirty="0"/>
              <a:t>P</a:t>
            </a:r>
            <a:r>
              <a:rPr lang="en-US" altLang="id-ID" baseline="-25000" dirty="0"/>
              <a:t>K</a:t>
            </a:r>
            <a:r>
              <a:rPr lang="en-US" altLang="id-ID" dirty="0"/>
              <a:t>K + P</a:t>
            </a:r>
            <a:r>
              <a:rPr lang="en-US" altLang="id-ID" baseline="-25000" dirty="0"/>
              <a:t>L</a:t>
            </a:r>
            <a:r>
              <a:rPr lang="en-US" altLang="id-ID" dirty="0"/>
              <a:t>L ≤ C atau</a:t>
            </a:r>
            <a:endParaRPr lang="en-US" altLang="id-ID" dirty="0"/>
          </a:p>
          <a:p>
            <a:pPr eaLnBrk="1" hangingPunct="1"/>
            <a:r>
              <a:rPr lang="en-US" altLang="id-ID" dirty="0"/>
              <a:t>P</a:t>
            </a:r>
            <a:r>
              <a:rPr lang="en-US" altLang="id-ID" baseline="-25000" dirty="0"/>
              <a:t>K</a:t>
            </a:r>
            <a:r>
              <a:rPr lang="en-US" altLang="id-ID" dirty="0"/>
              <a:t>K + P</a:t>
            </a:r>
            <a:r>
              <a:rPr lang="en-US" altLang="id-ID" baseline="-25000" dirty="0"/>
              <a:t>L</a:t>
            </a:r>
            <a:r>
              <a:rPr lang="en-US" altLang="id-ID" dirty="0"/>
              <a:t>L = C</a:t>
            </a:r>
            <a:endParaRPr lang="en-US" altLang="id-ID" dirty="0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5581650" y="3795713"/>
            <a:ext cx="0" cy="269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5075238" y="6240463"/>
            <a:ext cx="404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5581650" y="4300538"/>
            <a:ext cx="2192338" cy="193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41913" y="3582988"/>
            <a:ext cx="3540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105900" y="6280150"/>
            <a:ext cx="32702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06963" y="4048125"/>
            <a:ext cx="7223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C/P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351713" y="6324600"/>
            <a:ext cx="704850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C/P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141913" y="6196013"/>
            <a:ext cx="32702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7099300" y="5229225"/>
            <a:ext cx="99536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Isocost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Kurva Isocost dengan Perubahan Harga Input dan Perubahan Pendapatan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ph idx="1"/>
          </p:nvPr>
        </p:nvGraphicFramePr>
        <p:xfrm>
          <a:off x="268288" y="1855788"/>
          <a:ext cx="9445625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6809740" imgH="3860800" progId="Word.Document.8">
                  <p:embed/>
                </p:oleObj>
              </mc:Choice>
              <mc:Fallback>
                <p:oleObj name="" r:id="rId1" imgW="6809740" imgH="3860800" progId="Word.Document.8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268288" y="1855788"/>
                        <a:ext cx="9445625" cy="50593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306388"/>
            <a:ext cx="9131300" cy="1263650"/>
          </a:xfrm>
        </p:spPr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Kombinasi Input Variabel Biaya Terendah </a:t>
            </a:r>
            <a:r>
              <a:rPr kumimoji="0" lang="en-US" altLang="id-ID" sz="4095" b="1" i="1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(Least Cost Combination)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771650"/>
            <a:ext cx="4891088" cy="5013325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Terjadi pada titik singgung antara kurva isoquant dengan kurva isocost.</a:t>
            </a: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 matematis:</a:t>
            </a: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Kondisi penggunaan input variabel yang dapat meminimumkan biaya:</a:t>
            </a: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28700" y="3543300"/>
          <a:ext cx="33718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1586865" imgH="393700" progId="Equation.3">
                  <p:embed/>
                </p:oleObj>
              </mc:Choice>
              <mc:Fallback>
                <p:oleObj name="" r:id="rId1" imgW="1586865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1028700" y="3543300"/>
                        <a:ext cx="3371850" cy="8429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76288" y="5735638"/>
          <a:ext cx="44672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1955800" imgH="393700" progId="Equation.3">
                  <p:embed/>
                </p:oleObj>
              </mc:Choice>
              <mc:Fallback>
                <p:oleObj name="" r:id="rId3" imgW="1955800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76288" y="5735638"/>
                        <a:ext cx="4467225" cy="8445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6172200" y="2108200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5834063" y="5313363"/>
            <a:ext cx="3709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172200" y="2867025"/>
            <a:ext cx="2444750" cy="2446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172200" y="4048125"/>
            <a:ext cx="1179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7351713" y="4048125"/>
            <a:ext cx="0" cy="1265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7" name="Arc 11"/>
          <p:cNvSpPr/>
          <p:nvPr/>
        </p:nvSpPr>
        <p:spPr bwMode="auto">
          <a:xfrm rot="10800000">
            <a:off x="6761163" y="2530475"/>
            <a:ext cx="1939925" cy="210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8" name="Arc 12"/>
          <p:cNvSpPr/>
          <p:nvPr/>
        </p:nvSpPr>
        <p:spPr bwMode="auto">
          <a:xfrm rot="10800000">
            <a:off x="7099300" y="2192338"/>
            <a:ext cx="1939925" cy="210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9" name="Arc 13"/>
          <p:cNvSpPr/>
          <p:nvPr/>
        </p:nvSpPr>
        <p:spPr bwMode="auto">
          <a:xfrm rot="10800000">
            <a:off x="6510338" y="2867025"/>
            <a:ext cx="2235200" cy="2108200"/>
          </a:xfrm>
          <a:custGeom>
            <a:avLst/>
            <a:gdLst>
              <a:gd name="T0" fmla="*/ 0 w 24888"/>
              <a:gd name="T1" fmla="*/ 2147483647 h 21600"/>
              <a:gd name="T2" fmla="*/ 2147483647 w 24888"/>
              <a:gd name="T3" fmla="*/ 2147483647 h 21600"/>
              <a:gd name="T4" fmla="*/ 2147483647 w 24888"/>
              <a:gd name="T5" fmla="*/ 2147483647 h 21600"/>
              <a:gd name="T6" fmla="*/ 0 60000 65536"/>
              <a:gd name="T7" fmla="*/ 0 60000 65536"/>
              <a:gd name="T8" fmla="*/ 0 60000 65536"/>
              <a:gd name="T9" fmla="*/ 0 w 24888"/>
              <a:gd name="T10" fmla="*/ 0 h 21600"/>
              <a:gd name="T11" fmla="*/ 24888 w 248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88" h="21600" fill="none" extrusionOk="0">
                <a:moveTo>
                  <a:pt x="-1" y="251"/>
                </a:moveTo>
                <a:cubicBezTo>
                  <a:pt x="1087" y="84"/>
                  <a:pt x="2187" y="-1"/>
                  <a:pt x="3288" y="0"/>
                </a:cubicBezTo>
                <a:cubicBezTo>
                  <a:pt x="15217" y="0"/>
                  <a:pt x="24888" y="9670"/>
                  <a:pt x="24888" y="21600"/>
                </a:cubicBezTo>
              </a:path>
              <a:path w="24888" h="21600" stroke="0" extrusionOk="0">
                <a:moveTo>
                  <a:pt x="-1" y="251"/>
                </a:moveTo>
                <a:cubicBezTo>
                  <a:pt x="1087" y="84"/>
                  <a:pt x="2187" y="-1"/>
                  <a:pt x="3288" y="0"/>
                </a:cubicBezTo>
                <a:cubicBezTo>
                  <a:pt x="15217" y="0"/>
                  <a:pt x="24888" y="9670"/>
                  <a:pt x="24888" y="21600"/>
                </a:cubicBezTo>
                <a:lnTo>
                  <a:pt x="3288" y="21600"/>
                </a:lnTo>
                <a:lnTo>
                  <a:pt x="-1" y="25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732463" y="1811338"/>
            <a:ext cx="3540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9442450" y="5437188"/>
            <a:ext cx="32702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732463" y="5353050"/>
            <a:ext cx="327025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5648325" y="3835400"/>
            <a:ext cx="454025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K*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165975" y="5353050"/>
            <a:ext cx="42703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L*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8347075" y="5268913"/>
            <a:ext cx="717550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C/P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411788" y="2698750"/>
            <a:ext cx="887413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C/P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250113" y="2486025"/>
            <a:ext cx="369888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6491288" y="2908300"/>
            <a:ext cx="354013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7418388" y="3751263"/>
            <a:ext cx="355600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334250" y="4257675"/>
            <a:ext cx="355600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9105900" y="4087813"/>
            <a:ext cx="4143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8785225" y="4384675"/>
            <a:ext cx="4159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8869363" y="4806950"/>
            <a:ext cx="415925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id-ID" sz="1990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altLang="id-ID" sz="199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7183438" y="2698750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6508750" y="3205163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7351713" y="4048125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7267575" y="4554538"/>
            <a:ext cx="84138" cy="8413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Skema Proses Produksi</a:t>
            </a:r>
            <a:endParaRPr lang="en-US" altLang="id-ID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20700" y="1601788"/>
            <a:ext cx="2362200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</a:t>
            </a:r>
            <a:endParaRPr kumimoji="0" lang="en-US" altLang="id-ID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(X</a:t>
            </a:r>
            <a:r>
              <a:rPr kumimoji="0" lang="en-US" altLang="id-ID" sz="2875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X</a:t>
            </a:r>
            <a:r>
              <a:rPr kumimoji="0" lang="en-US" altLang="id-ID" sz="2875" b="0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…)</a:t>
            </a:r>
            <a:endParaRPr kumimoji="0" lang="en-US" altLang="id-ID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89313" y="1601788"/>
            <a:ext cx="2630488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Aktivitas</a:t>
            </a:r>
            <a:endParaRPr kumimoji="0" lang="en-US" altLang="id-ID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Produksi</a:t>
            </a:r>
            <a:endParaRPr kumimoji="0" lang="en-US" altLang="id-ID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508750" y="1601788"/>
            <a:ext cx="3373438" cy="97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Output</a:t>
            </a:r>
            <a:endParaRPr kumimoji="0" lang="en-US" altLang="id-ID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(Barang atau Jasa)</a:t>
            </a:r>
            <a:endParaRPr kumimoji="0" lang="en-US" altLang="id-ID" sz="2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882900" y="2024063"/>
            <a:ext cx="506413" cy="506413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6002338" y="1939925"/>
            <a:ext cx="506413" cy="506413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id-ID" sz="210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8" name="Rectangle 8"/>
          <p:cNvSpPr>
            <a:spLocks noGrp="1"/>
          </p:cNvSpPr>
          <p:nvPr>
            <p:ph idx="1"/>
          </p:nvPr>
        </p:nvSpPr>
        <p:spPr>
          <a:xfrm>
            <a:off x="520700" y="3289300"/>
            <a:ext cx="9109075" cy="3579813"/>
          </a:xfrm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Produksi merupakan konsep arus </a:t>
            </a:r>
            <a:r>
              <a:rPr lang="en-US" altLang="id-ID" i="1" dirty="0"/>
              <a:t>(flow consept)</a:t>
            </a:r>
            <a:r>
              <a:rPr lang="en-US" altLang="id-ID" dirty="0"/>
              <a:t>, bahwa kegiatan produksi diukur dari jumlah barang-barang atau jasa yang dihasilkan  dalam suatu periode waktu tertentu, sedangkan kualitas barang atau jasa yang dihasilkan tidak berubah.</a:t>
            </a:r>
            <a:endParaRPr lang="en-US" altLang="id-ID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Berbagai kombinasi input dengan biaya terendah 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 idx="1"/>
          </p:nvPr>
        </p:nvGraphicFramePr>
        <p:xfrm>
          <a:off x="520700" y="1816100"/>
          <a:ext cx="96139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6797040" imgH="3276600" progId="Word.Document.8">
                  <p:embed/>
                </p:oleObj>
              </mc:Choice>
              <mc:Fallback>
                <p:oleObj name="" r:id="rId1" imgW="6797040" imgH="3276600" progId="Word.Document.8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520700" y="1816100"/>
                        <a:ext cx="9613900" cy="46323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141913" y="2822575"/>
            <a:ext cx="4678363" cy="1319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Titik-Titik kombinasi input dengan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Biaya terendah </a:t>
            </a:r>
            <a:r>
              <a:rPr kumimoji="0" lang="en-US" altLang="id-ID" sz="199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(least cost combination)</a:t>
            </a:r>
            <a:endParaRPr kumimoji="0" lang="en-US" altLang="id-ID" sz="199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Dihubungkan diperoleh garis perluasan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1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Produksi</a:t>
            </a:r>
            <a:r>
              <a:rPr kumimoji="0" lang="en-US" altLang="id-ID" sz="199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 production expantion path)</a:t>
            </a:r>
            <a:endParaRPr kumimoji="0" lang="en-US" altLang="id-ID" sz="1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9" name="TextBox 4"/>
          <p:cNvSpPr txBox="1"/>
          <p:nvPr/>
        </p:nvSpPr>
        <p:spPr>
          <a:xfrm>
            <a:off x="6751638" y="2147888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(IEP)</a:t>
            </a:r>
            <a:endParaRPr lang="id-ID" altLang="en-US" dirty="0">
              <a:latin typeface="Arial" panose="020B0604020202020204" pitchFamily="34" charset="0"/>
            </a:endParaRPr>
          </a:p>
        </p:txBody>
      </p:sp>
      <p:sp>
        <p:nvSpPr>
          <p:cNvPr id="47110" name="TextBox 5"/>
          <p:cNvSpPr txBox="1"/>
          <p:nvPr/>
        </p:nvSpPr>
        <p:spPr>
          <a:xfrm>
            <a:off x="6729413" y="4141788"/>
            <a:ext cx="990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IRS</a:t>
            </a:r>
            <a:endParaRPr lang="id-ID" altLang="en-US" dirty="0">
              <a:latin typeface="Arial" panose="020B0604020202020204" pitchFamily="34" charset="0"/>
            </a:endParaRPr>
          </a:p>
        </p:txBody>
      </p:sp>
      <p:sp>
        <p:nvSpPr>
          <p:cNvPr id="47111" name="TextBox 6"/>
          <p:cNvSpPr txBox="1"/>
          <p:nvPr/>
        </p:nvSpPr>
        <p:spPr>
          <a:xfrm>
            <a:off x="6729413" y="4687888"/>
            <a:ext cx="990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CRS</a:t>
            </a:r>
            <a:endParaRPr lang="id-ID" altLang="en-US" dirty="0">
              <a:latin typeface="Arial" panose="020B0604020202020204" pitchFamily="34" charset="0"/>
            </a:endParaRPr>
          </a:p>
        </p:txBody>
      </p:sp>
      <p:sp>
        <p:nvSpPr>
          <p:cNvPr id="47112" name="TextBox 7"/>
          <p:cNvSpPr txBox="1"/>
          <p:nvPr/>
        </p:nvSpPr>
        <p:spPr>
          <a:xfrm>
            <a:off x="6729413" y="5232400"/>
            <a:ext cx="990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DRS</a:t>
            </a:r>
            <a:endParaRPr lang="id-ID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Straight Connector 4"/>
          <p:cNvCxnSpPr/>
          <p:nvPr/>
        </p:nvCxnSpPr>
        <p:spPr>
          <a:xfrm>
            <a:off x="731838" y="1662113"/>
            <a:ext cx="0" cy="396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838" y="5700713"/>
            <a:ext cx="434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838" y="2347913"/>
            <a:ext cx="2971800" cy="3352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1838" y="2347913"/>
            <a:ext cx="1295400" cy="3352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9984237">
            <a:off x="1346200" y="2303463"/>
            <a:ext cx="3810000" cy="2438400"/>
          </a:xfrm>
          <a:prstGeom prst="arc">
            <a:avLst>
              <a:gd name="adj1" fmla="val 16200000"/>
              <a:gd name="adj2" fmla="val 163723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>
          <a:xfrm rot="9984237">
            <a:off x="2032000" y="2055813"/>
            <a:ext cx="3810000" cy="2438400"/>
          </a:xfrm>
          <a:prstGeom prst="arc">
            <a:avLst>
              <a:gd name="adj1" fmla="val 16200000"/>
              <a:gd name="adj2" fmla="val 163723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reeform: Shape 14"/>
          <p:cNvSpPr/>
          <p:nvPr/>
        </p:nvSpPr>
        <p:spPr>
          <a:xfrm>
            <a:off x="1495425" y="3208338"/>
            <a:ext cx="2916238" cy="928688"/>
          </a:xfrm>
          <a:custGeom>
            <a:avLst/>
            <a:gdLst>
              <a:gd name="connsiteX0" fmla="*/ 0 w 2917372"/>
              <a:gd name="connsiteY0" fmla="*/ 928914 h 928914"/>
              <a:gd name="connsiteX1" fmla="*/ 1611086 w 2917372"/>
              <a:gd name="connsiteY1" fmla="*/ 551543 h 928914"/>
              <a:gd name="connsiteX2" fmla="*/ 2917372 w 2917372"/>
              <a:gd name="connsiteY2" fmla="*/ 0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2" h="928914">
                <a:moveTo>
                  <a:pt x="0" y="928914"/>
                </a:moveTo>
                <a:cubicBezTo>
                  <a:pt x="562428" y="817638"/>
                  <a:pt x="1124857" y="706362"/>
                  <a:pt x="1611086" y="551543"/>
                </a:cubicBezTo>
                <a:cubicBezTo>
                  <a:pt x="2097315" y="396724"/>
                  <a:pt x="2702077" y="58057"/>
                  <a:pt x="29173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7" name="TextBox 15"/>
          <p:cNvSpPr txBox="1"/>
          <p:nvPr/>
        </p:nvSpPr>
        <p:spPr>
          <a:xfrm>
            <a:off x="4365625" y="2976563"/>
            <a:ext cx="990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dirty="0">
                <a:latin typeface="Arial" panose="020B0604020202020204" pitchFamily="34" charset="0"/>
              </a:rPr>
              <a:t>PEP</a:t>
            </a:r>
            <a:endParaRPr lang="id-ID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Fungsi Produksi Cobb-Douglas</a:t>
            </a:r>
            <a:endParaRPr lang="en-US" altLang="id-ID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1517650"/>
            <a:ext cx="9275763" cy="5605463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Analisis yang menghubungkan input dan output, 		Q = AK</a:t>
            </a:r>
            <a:r>
              <a:rPr kumimoji="0" lang="en-US" altLang="id-ID" sz="2765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altLang="id-ID" sz="2765" b="0" i="0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altLang="id-ID" sz="2765" b="0" i="0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 konstanta A, a dan b membedakan proses produksi satu dengan yang lain, menunjukkan teknologi yang digunakan.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 a menunjukkan elastisitas input K.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 b menunjukkan elastisitas input L.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Skala produksi; 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id-ID" sz="243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Increasing return to scale,  a + b &gt; 1</a:t>
            </a:r>
            <a:endParaRPr kumimoji="0" lang="en-US" altLang="id-ID" sz="243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id-ID" sz="243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Constant return to scale, a + b = 1</a:t>
            </a:r>
            <a:endParaRPr kumimoji="0" lang="en-US" altLang="id-ID" sz="243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id-ID" sz="243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Decreasing return to scale, a + b &lt; 1</a:t>
            </a:r>
            <a:endParaRPr kumimoji="0" lang="en-US" altLang="id-ID" sz="243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Perbandingan penggunaan input, jika a &gt; b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(capital intensive) atau a &lt; b (Labor intensive)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defTabSz="1014730" eaLnBrk="1" hangingPunct="1">
              <a:buClrTx/>
              <a:buSzTx/>
              <a:buFontTx/>
            </a:pPr>
            <a:r>
              <a:rPr lang="en-US" altLang="id-ID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Perilaku Produsen</a:t>
            </a:r>
            <a:endParaRPr lang="en-US" altLang="id-ID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defTabSz="1014730" eaLnBrk="1" hangingPunct="1">
              <a:buClrTx/>
              <a:buSzTx/>
            </a:pPr>
            <a:r>
              <a:rPr lang="en-US" altLang="id-ID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Bab VI Teori Biaya Produksi</a:t>
            </a:r>
            <a:endParaRPr lang="en-US" altLang="id-ID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</a:pPr>
            <a:endParaRPr lang="en-US" altLang="id-ID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rgbClr val="0000FF"/>
                </a:solidFill>
              </a:rPr>
              <a:t>Konsep Biaya Produksi</a:t>
            </a:r>
            <a:endParaRPr lang="en-US" altLang="id-ID" dirty="0">
              <a:solidFill>
                <a:srgbClr val="0000FF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1349375"/>
            <a:ext cx="9613900" cy="5435600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Salah satu maksimisasi keuntungan produsen/ perusahaan adalah dengan minimisasi biaya produksi.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Opporunity Cost</a:t>
            </a: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selisih biaya produksi tertinggi terhadap biaya produksi alternatif atas  sumber daya yang digunakan.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 Eksplisit, pengeluaran aktual (secara akuntansi) perusahaan untuk penggunaan sumber daya dalam proses produksi.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 Implisit, biaya ekonomi perusahaan atas penggunaan sumber daya yang ditimbulkan karena proses produksi.  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q"/>
              <a:defRPr/>
            </a:pP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Hubungan Biaya Produksi dengan Hasil Produksi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1601788"/>
            <a:ext cx="9529763" cy="4891088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99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 = f (Q)	dimana Q = Output</a:t>
            </a:r>
            <a:endParaRPr kumimoji="0" lang="en-US" altLang="id-ID" sz="29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99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 = f(X)	dimana X = Input</a:t>
            </a:r>
            <a:endParaRPr kumimoji="0" lang="en-US" altLang="id-ID" sz="29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99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 Biaya Produksi, hubungan input dan output (besarnya biaya produksi dipengaruhi jumlah output, besarnya biaya output tergantung pada biaya atas input yang digunakan).</a:t>
            </a:r>
            <a:endParaRPr kumimoji="0" lang="en-US" altLang="id-ID" sz="29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99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Perilaku biaya produksi , dipengaruhi;</a:t>
            </a:r>
            <a:endParaRPr kumimoji="0" lang="en-US" altLang="id-ID" sz="299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3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Karakteristik fungsi produksi</a:t>
            </a:r>
            <a:endParaRPr kumimoji="0" lang="en-US" altLang="id-ID" sz="3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3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Harga input yang digunakan dalam proses produksi.</a:t>
            </a:r>
            <a:endParaRPr kumimoji="0" lang="en-US" altLang="id-ID" sz="3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rgbClr val="0000FF"/>
                </a:solidFill>
              </a:rPr>
              <a:t>Analisis Biaya Produksi Jangka Pendek</a:t>
            </a:r>
            <a:endParaRPr lang="en-US" altLang="id-ID" dirty="0">
              <a:solidFill>
                <a:srgbClr val="0000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8288" y="1517650"/>
            <a:ext cx="5059363" cy="5267325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konsep (fungsi) tentang biaya produksi, yaitu;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Biaya Tetap Total </a:t>
            </a:r>
            <a:r>
              <a:rPr kumimoji="0" lang="en-US" altLang="id-ID" sz="287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(Total Fixed Cost), </a:t>
            </a:r>
            <a:endParaRPr kumimoji="0" lang="en-US" altLang="id-ID" sz="287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07135" marR="0" lvl="2" indent="-46355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32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TFC = f (Konstan).</a:t>
            </a:r>
            <a:endParaRPr kumimoji="0" lang="en-US" altLang="id-ID" sz="232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Biaya Variabel Total</a:t>
            </a:r>
            <a:r>
              <a:rPr kumimoji="0" lang="en-US" altLang="id-ID" sz="287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(Total Variabel Cost), TVC = f (output atau Q)</a:t>
            </a: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Total Cost </a:t>
            </a:r>
            <a:r>
              <a:rPr kumimoji="0" lang="en-US" altLang="id-ID" sz="287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(Total Cost), TC = TFC + TVC</a:t>
            </a:r>
            <a:endParaRPr kumimoji="0" lang="en-US" altLang="id-ID" sz="287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5851525" y="2459038"/>
            <a:ext cx="0" cy="3627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514975" y="5748338"/>
            <a:ext cx="4132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9459913" y="5818188"/>
            <a:ext cx="428625" cy="468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243513" y="1939925"/>
            <a:ext cx="2262188" cy="466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Biaya Produksi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851525" y="4905375"/>
            <a:ext cx="27828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869363" y="4638675"/>
            <a:ext cx="793750" cy="466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TFC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5851525" y="3303588"/>
            <a:ext cx="2782888" cy="2444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785225" y="2951163"/>
            <a:ext cx="811213" cy="466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5851525" y="2628900"/>
            <a:ext cx="2698750" cy="227647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785225" y="2192338"/>
            <a:ext cx="601663" cy="466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509588" y="306388"/>
            <a:ext cx="9131300" cy="1263650"/>
          </a:xfrm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rgbClr val="0000FF"/>
                </a:solidFill>
              </a:rPr>
              <a:t>Analisis Biaya Produksi Jangka Pendek</a:t>
            </a:r>
            <a:endParaRPr lang="en-US" altLang="id-ID" dirty="0">
              <a:solidFill>
                <a:srgbClr val="0000FF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770063"/>
            <a:ext cx="5481638" cy="5435600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87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altLang="id-ID" sz="287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Rata-rata; </a:t>
            </a:r>
            <a:r>
              <a:rPr kumimoji="0" lang="en-US" altLang="id-ID" sz="287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id-ID" sz="287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43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Average Fixed Cost, 		AFC = TFC/Q</a:t>
            </a:r>
            <a:endParaRPr kumimoji="0" lang="en-US" altLang="id-ID" sz="243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43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Average </a:t>
            </a:r>
            <a:r>
              <a:rPr kumimoji="0" lang="en-US" altLang="id-ID" sz="2435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Variabel</a:t>
            </a:r>
            <a:r>
              <a:rPr kumimoji="0" lang="en-US" altLang="id-ID" sz="243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Cost, 	AVC = AVC/Q</a:t>
            </a:r>
            <a:endParaRPr kumimoji="0" lang="en-US" altLang="id-ID" sz="243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r>
              <a:rPr kumimoji="0" lang="en-US" altLang="id-ID" sz="243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Average Cost, </a:t>
            </a:r>
            <a:endParaRPr kumimoji="0" lang="en-US" altLang="id-ID" sz="243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id-ID" sz="243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AutoNum type="arabicPeriod"/>
              <a:defRPr/>
            </a:pPr>
            <a:endParaRPr kumimoji="0" lang="en-US" altLang="id-ID" sz="243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32460" marR="0" lvl="0" indent="-6324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87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altLang="id-ID" sz="287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2875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Marjinal</a:t>
            </a:r>
            <a:r>
              <a:rPr kumimoji="0" lang="en-US" altLang="id-ID" sz="287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(Marginal Cost);</a:t>
            </a:r>
            <a:endParaRPr kumimoji="0" lang="en-US" altLang="id-ID" sz="287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29640" marR="0" lvl="1" indent="-548005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MC = ∆TC/ ∆Q</a:t>
            </a:r>
            <a:endParaRPr kumimoji="0" lang="en-US" altLang="id-ID" sz="2435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47713" y="4446588"/>
          <a:ext cx="4635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2413000" imgH="419100" progId="Equation.3">
                  <p:embed/>
                </p:oleObj>
              </mc:Choice>
              <mc:Fallback>
                <p:oleObj name="" r:id="rId1" imgW="2413000" imgH="4191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747713" y="4446588"/>
                        <a:ext cx="4635500" cy="8604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935663" y="1954213"/>
            <a:ext cx="0" cy="404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5599113" y="5748338"/>
            <a:ext cx="3794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59375" y="1517650"/>
            <a:ext cx="2262188" cy="466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Biaya Produksi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123363" y="5734050"/>
            <a:ext cx="428625" cy="468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3" name="Arc 9"/>
          <p:cNvSpPr/>
          <p:nvPr/>
        </p:nvSpPr>
        <p:spPr bwMode="auto">
          <a:xfrm rot="10481127">
            <a:off x="6275388" y="2257425"/>
            <a:ext cx="2882900" cy="3475038"/>
          </a:xfrm>
          <a:custGeom>
            <a:avLst/>
            <a:gdLst>
              <a:gd name="T0" fmla="*/ 0 w 23838"/>
              <a:gd name="T1" fmla="*/ 2147483647 h 21600"/>
              <a:gd name="T2" fmla="*/ 2147483647 w 23838"/>
              <a:gd name="T3" fmla="*/ 2147483647 h 21600"/>
              <a:gd name="T4" fmla="*/ 2147483647 w 23838"/>
              <a:gd name="T5" fmla="*/ 2147483647 h 21600"/>
              <a:gd name="T6" fmla="*/ 0 60000 65536"/>
              <a:gd name="T7" fmla="*/ 0 60000 65536"/>
              <a:gd name="T8" fmla="*/ 0 60000 65536"/>
              <a:gd name="T9" fmla="*/ 0 w 23838"/>
              <a:gd name="T10" fmla="*/ 0 h 21600"/>
              <a:gd name="T11" fmla="*/ 23838 w 238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38" h="21600" fill="none" extrusionOk="0">
                <a:moveTo>
                  <a:pt x="0" y="116"/>
                </a:moveTo>
                <a:cubicBezTo>
                  <a:pt x="743" y="38"/>
                  <a:pt x="1490" y="-1"/>
                  <a:pt x="2238" y="0"/>
                </a:cubicBezTo>
                <a:cubicBezTo>
                  <a:pt x="14167" y="0"/>
                  <a:pt x="23838" y="9670"/>
                  <a:pt x="23838" y="21600"/>
                </a:cubicBezTo>
              </a:path>
              <a:path w="23838" h="21600" stroke="0" extrusionOk="0">
                <a:moveTo>
                  <a:pt x="0" y="116"/>
                </a:moveTo>
                <a:cubicBezTo>
                  <a:pt x="743" y="38"/>
                  <a:pt x="1490" y="-1"/>
                  <a:pt x="2238" y="0"/>
                </a:cubicBezTo>
                <a:cubicBezTo>
                  <a:pt x="14167" y="0"/>
                  <a:pt x="23838" y="9670"/>
                  <a:pt x="23838" y="21600"/>
                </a:cubicBezTo>
                <a:lnTo>
                  <a:pt x="2238" y="21600"/>
                </a:lnTo>
                <a:lnTo>
                  <a:pt x="0" y="116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4" name="Arc 10"/>
          <p:cNvSpPr/>
          <p:nvPr/>
        </p:nvSpPr>
        <p:spPr bwMode="auto">
          <a:xfrm rot="2967456" flipV="1">
            <a:off x="6722269" y="2542381"/>
            <a:ext cx="2066925" cy="2582863"/>
          </a:xfrm>
          <a:custGeom>
            <a:avLst/>
            <a:gdLst>
              <a:gd name="T0" fmla="*/ 0 w 25197"/>
              <a:gd name="T1" fmla="*/ 2147483647 h 27554"/>
              <a:gd name="T2" fmla="*/ 2147483647 w 25197"/>
              <a:gd name="T3" fmla="*/ 2147483647 h 27554"/>
              <a:gd name="T4" fmla="*/ 2147483647 w 25197"/>
              <a:gd name="T5" fmla="*/ 2147483647 h 27554"/>
              <a:gd name="T6" fmla="*/ 0 60000 65536"/>
              <a:gd name="T7" fmla="*/ 0 60000 65536"/>
              <a:gd name="T8" fmla="*/ 0 60000 65536"/>
              <a:gd name="T9" fmla="*/ 0 w 25197"/>
              <a:gd name="T10" fmla="*/ 0 h 27554"/>
              <a:gd name="T11" fmla="*/ 25197 w 25197"/>
              <a:gd name="T12" fmla="*/ 27554 h 27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97" h="27554" fill="none" extrusionOk="0">
                <a:moveTo>
                  <a:pt x="-1" y="301"/>
                </a:moveTo>
                <a:cubicBezTo>
                  <a:pt x="1188" y="100"/>
                  <a:pt x="2391" y="-1"/>
                  <a:pt x="3597" y="0"/>
                </a:cubicBezTo>
                <a:cubicBezTo>
                  <a:pt x="15526" y="0"/>
                  <a:pt x="25197" y="9670"/>
                  <a:pt x="25197" y="21600"/>
                </a:cubicBezTo>
                <a:cubicBezTo>
                  <a:pt x="25197" y="23613"/>
                  <a:pt x="24915" y="25618"/>
                  <a:pt x="24360" y="27554"/>
                </a:cubicBezTo>
              </a:path>
              <a:path w="25197" h="27554" stroke="0" extrusionOk="0">
                <a:moveTo>
                  <a:pt x="-1" y="301"/>
                </a:moveTo>
                <a:cubicBezTo>
                  <a:pt x="1188" y="100"/>
                  <a:pt x="2391" y="-1"/>
                  <a:pt x="3597" y="0"/>
                </a:cubicBezTo>
                <a:cubicBezTo>
                  <a:pt x="15526" y="0"/>
                  <a:pt x="25197" y="9670"/>
                  <a:pt x="25197" y="21600"/>
                </a:cubicBezTo>
                <a:cubicBezTo>
                  <a:pt x="25197" y="23613"/>
                  <a:pt x="24915" y="25618"/>
                  <a:pt x="24360" y="27554"/>
                </a:cubicBezTo>
                <a:lnTo>
                  <a:pt x="3597" y="21600"/>
                </a:lnTo>
                <a:lnTo>
                  <a:pt x="-1" y="301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5" name="Arc 11"/>
          <p:cNvSpPr/>
          <p:nvPr/>
        </p:nvSpPr>
        <p:spPr bwMode="auto">
          <a:xfrm rot="2967456" flipV="1">
            <a:off x="6729413" y="2168525"/>
            <a:ext cx="2066925" cy="2212975"/>
          </a:xfrm>
          <a:custGeom>
            <a:avLst/>
            <a:gdLst>
              <a:gd name="T0" fmla="*/ 0 w 25197"/>
              <a:gd name="T1" fmla="*/ 2147483647 h 23618"/>
              <a:gd name="T2" fmla="*/ 2147483647 w 25197"/>
              <a:gd name="T3" fmla="*/ 2147483647 h 23618"/>
              <a:gd name="T4" fmla="*/ 2147483647 w 25197"/>
              <a:gd name="T5" fmla="*/ 2147483647 h 23618"/>
              <a:gd name="T6" fmla="*/ 0 60000 65536"/>
              <a:gd name="T7" fmla="*/ 0 60000 65536"/>
              <a:gd name="T8" fmla="*/ 0 60000 65536"/>
              <a:gd name="T9" fmla="*/ 0 w 25197"/>
              <a:gd name="T10" fmla="*/ 0 h 23618"/>
              <a:gd name="T11" fmla="*/ 25197 w 25197"/>
              <a:gd name="T12" fmla="*/ 23618 h 236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97" h="23618" fill="none" extrusionOk="0">
                <a:moveTo>
                  <a:pt x="-1" y="301"/>
                </a:moveTo>
                <a:cubicBezTo>
                  <a:pt x="1188" y="100"/>
                  <a:pt x="2391" y="-1"/>
                  <a:pt x="3597" y="0"/>
                </a:cubicBezTo>
                <a:cubicBezTo>
                  <a:pt x="15526" y="0"/>
                  <a:pt x="25197" y="9670"/>
                  <a:pt x="25197" y="21600"/>
                </a:cubicBezTo>
                <a:cubicBezTo>
                  <a:pt x="25197" y="22273"/>
                  <a:pt x="25165" y="22947"/>
                  <a:pt x="25102" y="23617"/>
                </a:cubicBezTo>
              </a:path>
              <a:path w="25197" h="23618" stroke="0" extrusionOk="0">
                <a:moveTo>
                  <a:pt x="-1" y="301"/>
                </a:moveTo>
                <a:cubicBezTo>
                  <a:pt x="1188" y="100"/>
                  <a:pt x="2391" y="-1"/>
                  <a:pt x="3597" y="0"/>
                </a:cubicBezTo>
                <a:cubicBezTo>
                  <a:pt x="15526" y="0"/>
                  <a:pt x="25197" y="9670"/>
                  <a:pt x="25197" y="21600"/>
                </a:cubicBezTo>
                <a:cubicBezTo>
                  <a:pt x="25197" y="22273"/>
                  <a:pt x="25165" y="22947"/>
                  <a:pt x="25102" y="23617"/>
                </a:cubicBezTo>
                <a:lnTo>
                  <a:pt x="3597" y="21600"/>
                </a:lnTo>
                <a:lnTo>
                  <a:pt x="-1" y="301"/>
                </a:lnTo>
                <a:close/>
              </a:path>
            </a:pathLst>
          </a:custGeom>
          <a:noFill/>
          <a:ln w="9525">
            <a:solidFill>
              <a:srgbClr val="008000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9039225" y="2867025"/>
            <a:ext cx="619125" cy="4667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9123363" y="3289300"/>
            <a:ext cx="838200" cy="466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9123363" y="5143500"/>
            <a:ext cx="792163" cy="468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TFC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19" name="Arc 15"/>
          <p:cNvSpPr/>
          <p:nvPr/>
        </p:nvSpPr>
        <p:spPr bwMode="auto">
          <a:xfrm rot="227653" flipV="1">
            <a:off x="6257925" y="2557463"/>
            <a:ext cx="2065338" cy="2706688"/>
          </a:xfrm>
          <a:custGeom>
            <a:avLst/>
            <a:gdLst>
              <a:gd name="T0" fmla="*/ 0 w 25197"/>
              <a:gd name="T1" fmla="*/ 2147483647 h 28862"/>
              <a:gd name="T2" fmla="*/ 2147483647 w 25197"/>
              <a:gd name="T3" fmla="*/ 2147483647 h 28862"/>
              <a:gd name="T4" fmla="*/ 2147483647 w 25197"/>
              <a:gd name="T5" fmla="*/ 2147483647 h 28862"/>
              <a:gd name="T6" fmla="*/ 0 60000 65536"/>
              <a:gd name="T7" fmla="*/ 0 60000 65536"/>
              <a:gd name="T8" fmla="*/ 0 60000 65536"/>
              <a:gd name="T9" fmla="*/ 0 w 25197"/>
              <a:gd name="T10" fmla="*/ 0 h 28862"/>
              <a:gd name="T11" fmla="*/ 25197 w 25197"/>
              <a:gd name="T12" fmla="*/ 28862 h 28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97" h="28862" fill="none" extrusionOk="0">
                <a:moveTo>
                  <a:pt x="-1" y="301"/>
                </a:moveTo>
                <a:cubicBezTo>
                  <a:pt x="1188" y="100"/>
                  <a:pt x="2391" y="-1"/>
                  <a:pt x="3597" y="0"/>
                </a:cubicBezTo>
                <a:cubicBezTo>
                  <a:pt x="15526" y="0"/>
                  <a:pt x="25197" y="9670"/>
                  <a:pt x="25197" y="21600"/>
                </a:cubicBezTo>
                <a:cubicBezTo>
                  <a:pt x="25197" y="24074"/>
                  <a:pt x="24771" y="26531"/>
                  <a:pt x="23939" y="28861"/>
                </a:cubicBezTo>
              </a:path>
              <a:path w="25197" h="28862" stroke="0" extrusionOk="0">
                <a:moveTo>
                  <a:pt x="-1" y="301"/>
                </a:moveTo>
                <a:cubicBezTo>
                  <a:pt x="1188" y="100"/>
                  <a:pt x="2391" y="-1"/>
                  <a:pt x="3597" y="0"/>
                </a:cubicBezTo>
                <a:cubicBezTo>
                  <a:pt x="15526" y="0"/>
                  <a:pt x="25197" y="9670"/>
                  <a:pt x="25197" y="21600"/>
                </a:cubicBezTo>
                <a:cubicBezTo>
                  <a:pt x="25197" y="24074"/>
                  <a:pt x="24771" y="26531"/>
                  <a:pt x="23939" y="28861"/>
                </a:cubicBezTo>
                <a:lnTo>
                  <a:pt x="3597" y="21600"/>
                </a:lnTo>
                <a:lnTo>
                  <a:pt x="-1" y="30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65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8297863" y="2206625"/>
            <a:ext cx="758825" cy="466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4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</a:t>
            </a:r>
            <a:endParaRPr kumimoji="0" lang="en-US" altLang="id-ID" sz="24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Perilaku Biaya Produksi Jangka Pendek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84150" y="1433513"/>
            <a:ext cx="9698038" cy="5351463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 output menaik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(Increasing return to input variable); 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 output;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 = bX + cX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altLang="id-ID" sz="2765" b="0" i="1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 biaya;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TC = a +bQ – cQ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altLang="id-ID" sz="2765" b="0" i="1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TVC = bQ – CQ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TFC = a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AC &gt; AVC &gt; MC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 output tetap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(constan return to input variable);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fungsi output;	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= bX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 biaya;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TC = a + bQ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TVC = bQ ; TFC = a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005" marR="0" lvl="0" indent="-548005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AC &gt; AVC = MC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Perilaku Biaya Produksi Jangka Pendek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1349375"/>
            <a:ext cx="9613900" cy="5435600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 Output Menurun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(Decreasing Return to input variable);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fungsi output;	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= bX – cX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altLang="id-ID" sz="2765" b="0" i="1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fungsi biaya;	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 = a + bQ +cQ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altLang="id-ID" sz="2765" b="0" i="1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TVC = bQ + cQ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 TFC = a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MC &gt; AC &gt; AVC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 Output Menaik dan Menurun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(Increasing Decreasing Return to input variable);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fungsi output;	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= bx + cX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dX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altLang="id-ID" sz="2765" b="0" i="1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fungsi biaya;	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 = a + bQ – cQ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dQ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altLang="id-ID" sz="2765" b="0" i="1" u="none" strike="noStrike" kern="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TVC = bQ – cQ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dQ</a:t>
            </a:r>
            <a:r>
              <a:rPr kumimoji="0" lang="en-US" altLang="id-ID" sz="2765" b="0" i="1" u="none" strike="noStrike" kern="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; TFC = a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MC &gt; AC &gt; AVC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Tujuan Perusahaan</a:t>
            </a:r>
            <a:endParaRPr lang="en-US" altLang="id-ID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349375"/>
            <a:ext cx="9109075" cy="5435600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Maksimisasi Sumberdaya (Tenaga Kerja)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Maksimisasi Output (Penjualan)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Maksimisasi Growth (Pertumbuhan)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Kategori Kegiatan Produksi: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 sesuai pesanan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(custom-order production)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 massal yang kaku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(rigid mass production)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 massal yang fleksibel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(flexible mass production</a:t>
            </a:r>
            <a:endParaRPr kumimoji="0" lang="en-US" altLang="id-ID" sz="276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76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 atau aliran produksi </a:t>
            </a:r>
            <a:r>
              <a:rPr kumimoji="0" lang="en-US" altLang="id-ID" sz="276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(process or flow production)</a:t>
            </a:r>
            <a:endParaRPr kumimoji="0" lang="en-US" altLang="id-ID" sz="27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68275"/>
            <a:ext cx="9109075" cy="1262063"/>
          </a:xfrm>
        </p:spPr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4095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Analisis Biaya Jangka Panjang </a:t>
            </a:r>
            <a:r>
              <a:rPr kumimoji="0" lang="en-US" altLang="id-ID" sz="4095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(Long-run average cost atau LAC)</a:t>
            </a:r>
            <a:endParaRPr kumimoji="0" lang="en-US" altLang="id-ID" sz="4095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436563" y="1517650"/>
            <a:ext cx="9361487" cy="5435600"/>
          </a:xfrm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dirty="0"/>
              <a:t>Proses produksi yang sudah tidak menggunakan input tetap, seluruh biaya produksi adalah variabel.</a:t>
            </a:r>
            <a:endParaRPr lang="en-US" altLang="id-ID" dirty="0"/>
          </a:p>
          <a:p>
            <a:pPr eaLnBrk="1" hangingPunct="1"/>
            <a:r>
              <a:rPr lang="en-US" altLang="id-ID" dirty="0"/>
              <a:t>Perilaku biaya produksi jangka panjang; keputusan penggunaan input variabel oleh perusahaan dalam jangka pendek.</a:t>
            </a:r>
            <a:endParaRPr lang="en-US" altLang="id-ID" dirty="0"/>
          </a:p>
          <a:p>
            <a:pPr eaLnBrk="1" hangingPunct="1"/>
            <a:r>
              <a:rPr lang="en-US" altLang="id-ID" dirty="0"/>
              <a:t>Fungsi biaya jangka panjang; Biaya rata-rata jangka panjang (LAC), Biaya marjinal jangka panjang (LMC), yang diperoleh dari biaya total jangka panjang (LTC).</a:t>
            </a:r>
            <a:endParaRPr lang="en-US" altLang="id-ID" dirty="0"/>
          </a:p>
          <a:p>
            <a:pPr eaLnBrk="1" hangingPunct="1"/>
            <a:endParaRPr lang="en-US" altLang="id-ID" dirty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rgbClr val="0000FF"/>
                </a:solidFill>
              </a:rPr>
              <a:t>Perilaku Biaya Jangka Panjang</a:t>
            </a:r>
            <a:endParaRPr lang="en-US" altLang="id-ID" dirty="0">
              <a:solidFill>
                <a:srgbClr val="0000FF"/>
              </a:solidFill>
            </a:endParaRP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ph idx="1"/>
          </p:nvPr>
        </p:nvGraphicFramePr>
        <p:xfrm>
          <a:off x="606425" y="1096963"/>
          <a:ext cx="8685213" cy="590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6654800" imgH="9212580" progId="Word.Document.8">
                  <p:embed/>
                </p:oleObj>
              </mc:Choice>
              <mc:Fallback>
                <p:oleObj name="" r:id="rId1" imgW="6654800" imgH="9212580" progId="Word.Document.8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606425" y="1096963"/>
                        <a:ext cx="8685213" cy="59023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509588" y="306388"/>
            <a:ext cx="9131300" cy="1263650"/>
          </a:xfrm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>
                <a:solidFill>
                  <a:srgbClr val="0000FF"/>
                </a:solidFill>
              </a:rPr>
              <a:t>Perilaku Biaya Jangka Panjang</a:t>
            </a:r>
            <a:endParaRPr lang="en-US" altLang="id-ID" dirty="0">
              <a:solidFill>
                <a:srgbClr val="0000FF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265238"/>
            <a:ext cx="9613900" cy="1855788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id-ID" sz="287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Long-run average cost (LAC), </a:t>
            </a:r>
            <a:r>
              <a:rPr kumimoji="0" lang="en-US" altLang="id-ID" sz="2875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menunjukkan biaya rata-rata terendah dari kombinasi input yang digunakan untuk menghasilkan setiap tingkat output tertentu </a:t>
            </a:r>
            <a:r>
              <a:rPr kumimoji="0" lang="en-US" altLang="id-ID" sz="2875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(least cost combination)</a:t>
            </a:r>
            <a:endParaRPr kumimoji="0" lang="en-US" altLang="id-ID" sz="2875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6563" y="2698750"/>
          <a:ext cx="9193212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6654800" imgH="3421380" progId="Word.Document.8">
                  <p:embed/>
                </p:oleObj>
              </mc:Choice>
              <mc:Fallback>
                <p:oleObj name="" r:id="rId1" imgW="6654800" imgH="3421380" progId="Word.Document.8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436563" y="2698750"/>
                        <a:ext cx="9193212" cy="43846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Istilah-Istilah Penting</a:t>
            </a:r>
            <a:endParaRPr lang="en-US" altLang="id-ID" dirty="0"/>
          </a:p>
        </p:txBody>
      </p:sp>
      <p:sp>
        <p:nvSpPr>
          <p:cNvPr id="60419" name="Content Placeholder 3"/>
          <p:cNvSpPr>
            <a:spLocks noGrp="1"/>
          </p:cNvSpPr>
          <p:nvPr>
            <p:ph sz="half" idx="1"/>
          </p:nvPr>
        </p:nvSpPr>
        <p:spPr>
          <a:xfrm>
            <a:off x="520700" y="1433513"/>
            <a:ext cx="4470400" cy="5351462"/>
          </a:xfrm>
          <a:ln/>
        </p:spPr>
        <p:txBody>
          <a:bodyPr vert="horz" wrap="square" lIns="101370" tIns="50685" rIns="101370" bIns="50685" anchor="t" anchorCtr="0"/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Tujuan Perusahaan (Produsen)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Kegiatan Produksi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Fungsi Produksi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Total Produk (TP)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Marjinal Produk (MP)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Produk Rata-Rata (AR)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Rasionalitas Tingkat Produksi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endParaRPr lang="en-US" altLang="id-ID" dirty="0">
              <a:latin typeface="+mn-lt"/>
              <a:ea typeface="+mn-ea"/>
              <a:cs typeface="+mn-cs"/>
            </a:endParaRPr>
          </a:p>
        </p:txBody>
      </p:sp>
      <p:sp>
        <p:nvSpPr>
          <p:cNvPr id="60420" name="Content Placeholder 4"/>
          <p:cNvSpPr>
            <a:spLocks noGrp="1"/>
          </p:cNvSpPr>
          <p:nvPr>
            <p:ph sz="half" idx="2"/>
          </p:nvPr>
        </p:nvSpPr>
        <p:spPr>
          <a:xfrm>
            <a:off x="5159375" y="1433513"/>
            <a:ext cx="4470400" cy="5351462"/>
          </a:xfrm>
          <a:ln/>
        </p:spPr>
        <p:txBody>
          <a:bodyPr vert="horz" wrap="square" lIns="101370" tIns="50685" rIns="101370" bIns="50685" anchor="t" anchorCtr="0"/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Kurva Isoquant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Marginal Rate of Technical Substitution (MRTS)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Kurva Isocost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Least Cost Combination</a:t>
            </a:r>
            <a:endParaRPr lang="en-US" altLang="id-ID" dirty="0">
              <a:latin typeface="+mn-lt"/>
              <a:ea typeface="+mn-ea"/>
              <a:cs typeface="+mn-cs"/>
            </a:endParaRPr>
          </a:p>
          <a:p>
            <a:pPr defTabSz="1014730"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en-US" altLang="id-ID" dirty="0">
                <a:latin typeface="+mn-lt"/>
                <a:ea typeface="+mn-ea"/>
                <a:cs typeface="+mn-cs"/>
              </a:rPr>
              <a:t>Fungsi Produksi Cobb-Douglas</a:t>
            </a:r>
            <a:endParaRPr lang="en-US" altLang="id-ID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Kasus-Kasus:</a:t>
            </a:r>
            <a:endParaRPr lang="en-US" altLang="id-ID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xfrm>
            <a:off x="520700" y="1517650"/>
            <a:ext cx="9109075" cy="5313363"/>
          </a:xfrm>
          <a:ln/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3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</a:t>
            </a:r>
            <a:r>
              <a:rPr kumimoji="0" lang="en-US" altLang="id-ID" sz="3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kasus</a:t>
            </a:r>
            <a:r>
              <a:rPr kumimoji="0" lang="en-US" altLang="id-ID" sz="3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5.1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proses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L dan input K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menghasilkan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proses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input L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 input K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sebagao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tetap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pada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unit.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yang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proses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ditunjukkan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oleh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Q = 6L + 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informasi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(Q) yang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pada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penggunaan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L </a:t>
            </a:r>
            <a:r>
              <a:rPr kumimoji="0" lang="en-US" altLang="id-ID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sebanyak</a:t>
            </a:r>
            <a:r>
              <a:rPr kumimoji="0" lang="en-US" altLang="id-ID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unit.</a:t>
            </a:r>
            <a:endParaRPr kumimoji="0" lang="en-US" altLang="id-ID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20700" y="336550"/>
            <a:ext cx="9109075" cy="6448425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id-ID" sz="3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 kasus 5.</a:t>
            </a:r>
            <a:r>
              <a:rPr kumimoji="0" lang="id-ID" altLang="id-ID" sz="3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id-ID" sz="3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id-ID" sz="3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 proses produksi yang menggunakan input L dan input K untuk menghasilkan produk tertentu. Dalam proses produksi tersebut, input L sebagai input variabel dan input K sebagai input tetap pada tingkat 20 unit. Persamaan produksi total yang dihasilkan dari proses produksi tersebut ditunjukkan oleh persamaan: Q = 6L + 20. Berdasarkan informasi tersebut, jika produsen menambah tenaga kerja satu orang, yakni dari 9 orang menjadi 10 orang, tentukan produksi marjinal L (MP</a:t>
            </a:r>
            <a:r>
              <a:rPr kumimoji="0" lang="en-US" altLang="id-ID" sz="3100" b="0" i="0" u="none" strike="noStrike" kern="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altLang="id-ID" sz="3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pada tingkat penggunaan input tenaga kerja (L) sebanyak 10 orang.</a:t>
            </a:r>
            <a:endParaRPr kumimoji="0" lang="en-US" altLang="id-ID" sz="3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20700" y="336550"/>
            <a:ext cx="9109075" cy="6448425"/>
          </a:xfrm>
          <a:ln/>
        </p:spPr>
        <p:txBody>
          <a:bodyPr vert="horz" wrap="square" lIns="101370" tIns="50685" rIns="101370" bIns="50685" anchor="t" anchorCtr="0"/>
          <a:p>
            <a:pPr marL="0" indent="0" eaLnBrk="1" hangingPunct="1">
              <a:buNone/>
            </a:pPr>
            <a:r>
              <a:rPr lang="en-US" altLang="id-ID" b="1" dirty="0"/>
              <a:t>Soal kasus 5.</a:t>
            </a:r>
            <a:r>
              <a:rPr lang="id-ID" altLang="id-ID" b="1" dirty="0"/>
              <a:t>3</a:t>
            </a:r>
            <a:r>
              <a:rPr lang="en-US" altLang="id-ID" dirty="0"/>
              <a:t> Sebuah perusahaan memproduksi barang Y menggunakan satu macam input variabel, yaitu X. jumlah barang Y yang dihasilkan ditunjukkan oleh persamaan TP = 240X + 24X</a:t>
            </a:r>
            <a:r>
              <a:rPr lang="en-US" altLang="id-ID" baseline="30000" dirty="0"/>
              <a:t>2</a:t>
            </a:r>
            <a:r>
              <a:rPr lang="en-US" altLang="id-ID" dirty="0"/>
              <a:t> – X</a:t>
            </a:r>
            <a:r>
              <a:rPr lang="en-US" altLang="id-ID" baseline="30000" dirty="0"/>
              <a:t>3</a:t>
            </a:r>
            <a:r>
              <a:rPr lang="en-US" altLang="id-ID" dirty="0"/>
              <a:t>.</a:t>
            </a:r>
            <a:endParaRPr lang="en-US" altLang="id-ID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id-ID" u="sng" dirty="0"/>
              <a:t>Pertanyaan:</a:t>
            </a:r>
            <a:endParaRPr lang="en-US" altLang="id-ID" dirty="0"/>
          </a:p>
          <a:p>
            <a:pPr marL="0" indent="0" eaLnBrk="1" hangingPunct="1">
              <a:buFontTx/>
              <a:buAutoNum type="arabicPeriod"/>
            </a:pPr>
            <a:r>
              <a:rPr lang="en-US" altLang="id-ID" dirty="0"/>
              <a:t>Produksi rata-rata (AP) dan produksi marjinal (MP) input X pada penggunaan input X = 10 unit.</a:t>
            </a:r>
            <a:endParaRPr lang="en-US" altLang="id-ID" dirty="0"/>
          </a:p>
          <a:p>
            <a:pPr marL="0" indent="0" eaLnBrk="1" hangingPunct="1">
              <a:buFontTx/>
              <a:buAutoNum type="arabicPeriod"/>
            </a:pPr>
            <a:r>
              <a:rPr lang="en-US" altLang="id-ID" dirty="0"/>
              <a:t>Batas penggunaan input X pada produksi tahap I, tahap II dan tahap III.</a:t>
            </a:r>
            <a:endParaRPr lang="en-US" altLang="id-ID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520700" y="1096963"/>
            <a:ext cx="9109075" cy="5688012"/>
          </a:xfrm>
          <a:ln/>
        </p:spPr>
        <p:txBody>
          <a:bodyPr vert="horz" wrap="square" lIns="101370" tIns="50685" rIns="101370" bIns="50685" anchor="t" anchorCtr="0"/>
          <a:p>
            <a:pPr marL="0" indent="0" eaLnBrk="1" hangingPunct="1">
              <a:buNone/>
            </a:pPr>
            <a:r>
              <a:rPr lang="en-US" altLang="id-ID" b="1" dirty="0"/>
              <a:t>Soal kasus 5.</a:t>
            </a:r>
            <a:r>
              <a:rPr lang="id-ID" altLang="id-ID" b="1" dirty="0"/>
              <a:t>4</a:t>
            </a:r>
            <a:r>
              <a:rPr lang="en-US" altLang="id-ID" b="1" dirty="0"/>
              <a:t> </a:t>
            </a:r>
            <a:r>
              <a:rPr lang="en-US" altLang="id-ID" dirty="0"/>
              <a:t>Misalnya dalam suatu proses produksi menggunakan dua macam input variabel yaitu modal (K) dan tenaga kerja (L). Harga input K adalah Rp. 100 dan harga input L adalah Rp. 200. Anggaran yang tersedia untuk membeli input K dan input L untuk suatu proses produksi adalah Rp. 1.000. Buatlah persamaan dan kurva isocost produsen tersebut pada satu proses produksi.</a:t>
            </a:r>
            <a:endParaRPr lang="en-US" altLang="id-ID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674688"/>
            <a:ext cx="9109075" cy="6110288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99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</a:t>
            </a:r>
            <a:r>
              <a:rPr kumimoji="0" lang="en-US" sz="299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kasus</a:t>
            </a:r>
            <a:r>
              <a:rPr kumimoji="0" lang="en-US" sz="299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</a:t>
            </a:r>
            <a:r>
              <a:rPr kumimoji="0" lang="id-ID" sz="299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proses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macam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yaitu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Y.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X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 per unit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Y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per unit.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yang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penggunaan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macam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ditunjukkan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 = 2XY. Q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yang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periode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X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Y.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produsen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menginginkan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yang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64 unit,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X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Y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masing-masing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agar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paling </a:t>
            </a:r>
            <a:r>
              <a:rPr kumimoji="0" lang="en-US" sz="299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rendah</a:t>
            </a:r>
            <a:r>
              <a:rPr kumimoji="0" lang="en-US" sz="299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99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336550"/>
            <a:ext cx="9109075" cy="6448425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Soal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kasus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5.</a:t>
            </a:r>
            <a:r>
              <a:rPr kumimoji="0" lang="id-ID" sz="35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proses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macam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yaitu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modal (K)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tenaga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(L).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(Q) yang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periode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ditunjukkan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berikut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ctr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= 4K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 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35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1/4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K per unit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8,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harga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L per unit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1 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sedangkan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anggaran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tersedia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membeli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K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L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48.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Fungsi Produksi</a:t>
            </a:r>
            <a:endParaRPr lang="en-US" altLang="id-ID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520700" y="1265238"/>
            <a:ext cx="9109075" cy="5519737"/>
          </a:xfrm>
          <a:ln/>
        </p:spPr>
        <p:txBody>
          <a:bodyPr vert="horz" wrap="square" lIns="101370" tIns="50685" rIns="101370" bIns="50685" anchor="t" anchorCtr="0"/>
          <a:p>
            <a:pPr eaLnBrk="1" hangingPunct="1">
              <a:lnSpc>
                <a:spcPct val="90000"/>
              </a:lnSpc>
            </a:pPr>
            <a:r>
              <a:rPr lang="en-US" altLang="id-ID" dirty="0"/>
              <a:t>Model matematis yang menunjukkan hubungan antara jumlah faktor produksi (input) yang digunakan dengan jumlah barang atau jasa (output) yang dihasilkan.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r>
              <a:rPr lang="en-US" altLang="id-ID" dirty="0"/>
              <a:t>Fungsi Produksi Total (Total Product): TP</a:t>
            </a:r>
            <a:endParaRPr lang="en-US" altLang="id-ID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/>
              <a:t>TP ↔ Q = f(L, K);  L = tenaga kerja,  K = Modal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r>
              <a:rPr lang="en-US" altLang="id-ID" dirty="0"/>
              <a:t>Produksi rata-rata (Average Product): AP</a:t>
            </a:r>
            <a:endParaRPr lang="en-US" altLang="id-ID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/>
              <a:t>AP</a:t>
            </a:r>
            <a:r>
              <a:rPr lang="en-US" altLang="id-ID" baseline="-25000" dirty="0"/>
              <a:t>L</a:t>
            </a:r>
            <a:r>
              <a:rPr lang="en-US" altLang="id-ID" dirty="0"/>
              <a:t> = TP/L atau AP</a:t>
            </a:r>
            <a:r>
              <a:rPr lang="en-US" altLang="id-ID" baseline="-25000" dirty="0"/>
              <a:t>K</a:t>
            </a:r>
            <a:r>
              <a:rPr lang="en-US" altLang="id-ID" dirty="0"/>
              <a:t> = TP/K 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r>
              <a:rPr lang="en-US" altLang="id-ID" dirty="0"/>
              <a:t>Produksi Marjinal (Marginal Product): MP</a:t>
            </a:r>
            <a:endParaRPr lang="en-US" altLang="id-ID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id-ID" dirty="0"/>
              <a:t>MP</a:t>
            </a:r>
            <a:r>
              <a:rPr lang="en-US" altLang="id-ID" baseline="-25000" dirty="0"/>
              <a:t>L</a:t>
            </a:r>
            <a:r>
              <a:rPr lang="en-US" altLang="id-ID" dirty="0"/>
              <a:t> = ∆TP/∆L atau MP</a:t>
            </a:r>
            <a:r>
              <a:rPr lang="en-US" altLang="id-ID" baseline="-25000" dirty="0"/>
              <a:t>K</a:t>
            </a:r>
            <a:r>
              <a:rPr lang="en-US" altLang="id-ID" dirty="0"/>
              <a:t> = ∆TP/∆K </a:t>
            </a:r>
            <a:endParaRPr lang="en-US" altLang="id-ID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336550"/>
            <a:ext cx="9109075" cy="6448425"/>
          </a:xfrm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100" b="0" i="0" u="sng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Pertanyaan</a:t>
            </a:r>
            <a:r>
              <a:rPr kumimoji="0" lang="en-US" sz="31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8960" marR="0" lvl="0" indent="-5689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K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L yang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harus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agar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kombinasi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tersebut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merupakan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kombinasi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biaya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terendah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(least cost combination).</a:t>
            </a:r>
            <a:endParaRPr kumimoji="0" lang="en-US" sz="31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8960" marR="0" lvl="0" indent="-5689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yang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kondisi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least cost combination.</a:t>
            </a:r>
            <a:endParaRPr kumimoji="0" lang="en-US" sz="31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68960" marR="0" lvl="0" indent="-568960" algn="l" defTabSz="10147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modal (K)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ditambah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8%,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sedangkan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input L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produksi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berubah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tentukan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persentase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jumlah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yang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dihasilkan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20700" y="590550"/>
            <a:ext cx="9109075" cy="6194425"/>
          </a:xfrm>
          <a:ln/>
        </p:spPr>
        <p:txBody>
          <a:bodyPr vert="horz" wrap="square" lIns="101370" tIns="50685" rIns="101370" bIns="50685" anchor="t" anchorCtr="0"/>
          <a:p>
            <a:pPr marL="568325" indent="-568325" eaLnBrk="1" hangingPunct="1">
              <a:buFontTx/>
              <a:buAutoNum type="arabicPeriod" startAt="4"/>
            </a:pPr>
            <a:r>
              <a:rPr lang="en-US" altLang="id-ID" sz="2600" dirty="0"/>
              <a:t>Jika input tenaga kerja (L) ditambah 10%, sedangkan input modal (K) dan teknologi yang digunakan dalam proses produksi tidak berubah, tentukan persentase perubahan jumlah output yang dapat dihasilkan.</a:t>
            </a:r>
            <a:endParaRPr lang="en-US" altLang="id-ID" sz="2600" dirty="0"/>
          </a:p>
          <a:p>
            <a:pPr marL="568325" indent="-568325" eaLnBrk="1" hangingPunct="1">
              <a:buFontTx/>
              <a:buAutoNum type="arabicPeriod" startAt="4"/>
            </a:pPr>
            <a:r>
              <a:rPr lang="en-US" altLang="id-ID" sz="2600" dirty="0"/>
              <a:t>Jika input modal (K) dan tenaga kerja (L) masing-masing ditambah 10% sedangkan teknologi yang digunakan dalam proses produksi tidak berubah, tentukan persentase perubahan jumlah output yang dapat dihasilkan.</a:t>
            </a:r>
            <a:endParaRPr lang="en-US" altLang="id-ID" sz="2600" dirty="0"/>
          </a:p>
          <a:p>
            <a:pPr marL="568325" indent="-568325" eaLnBrk="1" hangingPunct="1">
              <a:buFontTx/>
              <a:buAutoNum type="arabicPeriod" startAt="4"/>
            </a:pPr>
            <a:r>
              <a:rPr lang="en-US" altLang="id-ID" sz="2600" dirty="0"/>
              <a:t>Tentukan skala produksi proses produksi tersebut </a:t>
            </a:r>
            <a:r>
              <a:rPr lang="en-US" altLang="id-ID" sz="2600" i="1" dirty="0"/>
              <a:t>(increasing, decreasing, atau constant)?</a:t>
            </a:r>
            <a:endParaRPr lang="en-US" altLang="id-ID" sz="2600" i="1" dirty="0"/>
          </a:p>
          <a:p>
            <a:pPr marL="568325" indent="-568325" eaLnBrk="1" hangingPunct="1">
              <a:buFontTx/>
              <a:buAutoNum type="arabicPeriod" startAt="4"/>
            </a:pPr>
            <a:r>
              <a:rPr lang="en-US" altLang="id-ID" sz="2600" dirty="0"/>
              <a:t>Bandingkan tingkat penggunaan input K dan input L dalam proses produksi tersebut apakah </a:t>
            </a:r>
            <a:r>
              <a:rPr lang="en-US" altLang="id-ID" sz="2600" i="1" dirty="0"/>
              <a:t>capital intensive </a:t>
            </a:r>
            <a:r>
              <a:rPr lang="en-US" altLang="id-ID" sz="2600" dirty="0"/>
              <a:t>atau</a:t>
            </a:r>
            <a:r>
              <a:rPr lang="en-US" altLang="id-ID" sz="2600" i="1" dirty="0"/>
              <a:t> labor intensive.</a:t>
            </a:r>
            <a:endParaRPr lang="en-US" altLang="id-ID" sz="2600" dirty="0"/>
          </a:p>
          <a:p>
            <a:pPr marL="568325" indent="-568325" eaLnBrk="1" hangingPunct="1">
              <a:buAutoNum type="arabicPeriod" startAt="4"/>
            </a:pPr>
            <a:endParaRPr lang="en-US" altLang="id-ID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238" y="3186113"/>
            <a:ext cx="4144963" cy="2058988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101370" tIns="50685" rIns="101370" bIns="50685" numCol="1" anchor="t" anchorCtr="0" compatLnSpc="1"/>
          <a:lstStyle/>
          <a:p>
            <a:pPr marL="379730" marR="0" lvl="0" indent="-379730" algn="ctr" defTabSz="10147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TERIMA KASIH</a:t>
            </a:r>
            <a:endParaRPr kumimoji="0" lang="id-ID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Fungsi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r>
              <a:rPr lang="en-US" altLang="id-ID" sz="2800" dirty="0"/>
              <a:t>Suatu persamaan yang menunjukkan hubungan ketergantungan ( fungsional ) antara tingkat input yang digunakan dalam proses produksi dengan tingkat output yang dihasilkan.</a:t>
            </a:r>
            <a:endParaRPr lang="en-US" altLang="id-ID" sz="2800" dirty="0"/>
          </a:p>
          <a:p>
            <a:pPr eaLnBrk="1" hangingPunct="1"/>
            <a:r>
              <a:rPr lang="en-US" altLang="id-ID" sz="2800" dirty="0"/>
              <a:t>Fungsi produksi secara matematis</a:t>
            </a:r>
            <a:endParaRPr lang="en-US" altLang="id-ID" sz="2800" dirty="0"/>
          </a:p>
          <a:p>
            <a:pPr eaLnBrk="1" hangingPunct="1"/>
            <a:endParaRPr lang="en-US" altLang="id-ID" sz="2800" dirty="0"/>
          </a:p>
          <a:p>
            <a:pPr eaLnBrk="1" hangingPunct="1"/>
            <a:endParaRPr lang="en-US" altLang="id-ID" sz="2800" dirty="0"/>
          </a:p>
          <a:p>
            <a:pPr eaLnBrk="1" hangingPunct="1"/>
            <a:endParaRPr lang="en-US" altLang="id-ID" sz="2800" dirty="0"/>
          </a:p>
          <a:p>
            <a:pPr eaLnBrk="1" hangingPunct="1"/>
            <a:r>
              <a:rPr lang="en-US" altLang="id-ID" sz="1600" b="1" dirty="0"/>
              <a:t>Q = jumlah output ( hasil )</a:t>
            </a:r>
            <a:endParaRPr lang="en-US" altLang="id-ID" sz="1600" b="1" dirty="0"/>
          </a:p>
          <a:p>
            <a:pPr eaLnBrk="1" hangingPunct="1"/>
            <a:r>
              <a:rPr lang="en-US" altLang="id-ID" sz="1600" b="1" dirty="0"/>
              <a:t>K = Modal ( kapital )</a:t>
            </a:r>
            <a:endParaRPr lang="en-US" altLang="id-ID" sz="1600" b="1" dirty="0"/>
          </a:p>
          <a:p>
            <a:pPr eaLnBrk="1" hangingPunct="1"/>
            <a:r>
              <a:rPr lang="en-US" altLang="id-ID" sz="1600" b="1" dirty="0"/>
              <a:t>L = Tenaga kerja  ( labour )</a:t>
            </a:r>
            <a:endParaRPr lang="en-US" altLang="id-ID" sz="1600" b="1" dirty="0"/>
          </a:p>
          <a:p>
            <a:pPr eaLnBrk="1" hangingPunct="1"/>
            <a:r>
              <a:rPr lang="en-US" altLang="id-ID" sz="1600" b="1" dirty="0"/>
              <a:t>R = Kekayaan ( raw material )</a:t>
            </a:r>
            <a:endParaRPr lang="en-US" altLang="id-ID" sz="1600" b="1" dirty="0"/>
          </a:p>
          <a:p>
            <a:pPr eaLnBrk="1" hangingPunct="1"/>
            <a:r>
              <a:rPr lang="en-US" altLang="id-ID" sz="1600" b="1" dirty="0"/>
              <a:t>T = Teknologi </a:t>
            </a:r>
            <a:endParaRPr lang="en-US" altLang="id-ID" sz="1600" b="1" dirty="0"/>
          </a:p>
          <a:p>
            <a:pPr eaLnBrk="1" hangingPunct="1">
              <a:buNone/>
            </a:pPr>
            <a:endParaRPr lang="en-US" altLang="id-ID" sz="1600" dirty="0"/>
          </a:p>
          <a:p>
            <a:pPr eaLnBrk="1" hangingPunct="1">
              <a:buNone/>
            </a:pPr>
            <a:endParaRPr lang="en-US" altLang="id-ID" sz="2800" dirty="0"/>
          </a:p>
          <a:p>
            <a:pPr eaLnBrk="1" hangingPunct="1">
              <a:buNone/>
            </a:pPr>
            <a:endParaRPr lang="en-US" altLang="id-ID" sz="2800" dirty="0"/>
          </a:p>
          <a:p>
            <a:pPr eaLnBrk="1" hangingPunct="1">
              <a:buNone/>
            </a:pPr>
            <a:endParaRPr lang="en-US" altLang="id-ID" sz="2800" dirty="0"/>
          </a:p>
        </p:txBody>
      </p:sp>
      <p:sp>
        <p:nvSpPr>
          <p:cNvPr id="4" name="Rectangle 3"/>
          <p:cNvSpPr/>
          <p:nvPr/>
        </p:nvSpPr>
        <p:spPr>
          <a:xfrm>
            <a:off x="884237" y="4023519"/>
            <a:ext cx="49530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 = F (K,L,R,T)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01370" tIns="50685" rIns="101370" bIns="50685" numCol="1" anchor="ctr" anchorCtr="0" compatLnSpc="1"/>
          <a:lstStyle/>
          <a:p>
            <a:pPr marL="0" marR="0" lvl="0" indent="0" algn="l" defTabSz="1014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Teori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produksi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sederhana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101370" tIns="50685" rIns="101370" bIns="50685" anchor="t" anchorCtr="0"/>
          <a:p>
            <a:pPr eaLnBrk="1" hangingPunct="1"/>
            <a:endParaRPr lang="en-US" altLang="id-ID" dirty="0"/>
          </a:p>
          <a:p>
            <a:pPr eaLnBrk="1" hangingPunct="1"/>
            <a:endParaRPr lang="en-US" altLang="id-ID" dirty="0"/>
          </a:p>
          <a:p>
            <a:pPr eaLnBrk="1" hangingPunct="1"/>
            <a:r>
              <a:rPr lang="en-US" altLang="id-ID" sz="2800" dirty="0"/>
              <a:t>Q = f ( L ) fungsi produksi dengan satu input variabel tunduk pada “ Law Of Diminishing Return</a:t>
            </a:r>
            <a:endParaRPr lang="en-US" altLang="id-ID" sz="2800" dirty="0"/>
          </a:p>
          <a:p>
            <a:pPr eaLnBrk="1" hangingPunct="1"/>
            <a:r>
              <a:rPr lang="en-US" altLang="id-ID" sz="2800" dirty="0"/>
              <a:t>Satu macam input ( Labour ) penggunaan terus ditambah sebanyak satu unit sedangkan input – input yang lain konstan</a:t>
            </a:r>
            <a:r>
              <a:rPr lang="id-ID" altLang="id-ID" sz="2800" dirty="0"/>
              <a:t>,pd mulanya produksi total akan semakin banyak pertambahannya. Tetapi ketika mencapai tingkat tertentu produksi tambahan tsb semakin menurun dan akhirnya akan mencapai nilai negatif. </a:t>
            </a:r>
            <a:endParaRPr lang="en-US" altLang="id-ID" sz="2800" dirty="0"/>
          </a:p>
          <a:p>
            <a:pPr eaLnBrk="1" hangingPunct="1"/>
            <a:endParaRPr lang="en-US" alt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884238" y="1738313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9038" y="1738313"/>
            <a:ext cx="2133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Labour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lus 6"/>
          <p:cNvSpPr/>
          <p:nvPr/>
        </p:nvSpPr>
        <p:spPr>
          <a:xfrm>
            <a:off x="3856038" y="1966913"/>
            <a:ext cx="5334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101370" tIns="50685" rIns="101370" bIns="50685" anchor="ctr" anchorCtr="0"/>
          <a:p>
            <a:pPr eaLnBrk="1" hangingPunct="1"/>
            <a:r>
              <a:rPr lang="en-US" altLang="id-ID" dirty="0"/>
              <a:t>The Law of Diminishing Return</a:t>
            </a:r>
            <a:endParaRPr lang="en-US" altLang="id-ID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508000" y="1517650"/>
            <a:ext cx="9134475" cy="5267325"/>
          </a:xfrm>
          <a:ln/>
        </p:spPr>
        <p:txBody>
          <a:bodyPr vert="horz" wrap="square" lIns="101370" tIns="50685" rIns="101370" bIns="50685" anchor="t" anchorCtr="0"/>
          <a:p>
            <a:pPr marL="633730" indent="-633730" eaLnBrk="1" hangingPunct="1"/>
            <a:r>
              <a:rPr lang="en-US" altLang="id-ID" dirty="0"/>
              <a:t>Hukum yang menyatakan berkurangnya tambahan output dari penambahan satu unit input variabel, pada saat output telah mencapai maksimum.</a:t>
            </a:r>
            <a:endParaRPr lang="en-US" altLang="id-ID" dirty="0"/>
          </a:p>
          <a:p>
            <a:pPr marL="633730" indent="-633730" eaLnBrk="1" hangingPunct="1"/>
            <a:r>
              <a:rPr lang="en-US" altLang="id-ID" dirty="0"/>
              <a:t>Asumsi yang berlaku:</a:t>
            </a:r>
            <a:endParaRPr lang="en-US" altLang="id-ID" dirty="0"/>
          </a:p>
          <a:p>
            <a:pPr marL="930275" lvl="1" indent="-547370" eaLnBrk="1" hangingPunct="1">
              <a:buFont typeface="Wingdings" panose="05000000000000000000" pitchFamily="2" charset="2"/>
              <a:buAutoNum type="arabicPeriod"/>
            </a:pPr>
            <a:r>
              <a:rPr lang="en-US" altLang="id-ID" dirty="0"/>
              <a:t>Hanya ada satu unit input variabel, input yang lain tetap.</a:t>
            </a:r>
            <a:endParaRPr lang="en-US" altLang="id-ID" dirty="0"/>
          </a:p>
          <a:p>
            <a:pPr marL="930275" lvl="1" indent="-547370" eaLnBrk="1" hangingPunct="1">
              <a:buFont typeface="Wingdings" panose="05000000000000000000" pitchFamily="2" charset="2"/>
              <a:buAutoNum type="arabicPeriod"/>
            </a:pPr>
            <a:r>
              <a:rPr lang="en-US" altLang="id-ID" dirty="0"/>
              <a:t>Teknologi yang digunakan dalam proses produksi tidak berubah.</a:t>
            </a:r>
            <a:endParaRPr lang="en-US" altLang="id-ID" dirty="0"/>
          </a:p>
          <a:p>
            <a:pPr marL="930275" lvl="1" indent="-547370" eaLnBrk="1" hangingPunct="1">
              <a:buFont typeface="Wingdings" panose="05000000000000000000" pitchFamily="2" charset="2"/>
              <a:buAutoNum type="arabicPeriod"/>
            </a:pPr>
            <a:r>
              <a:rPr lang="en-US" altLang="id-ID" dirty="0"/>
              <a:t>Sifat koefisien produksi adalah berubah-ubah.</a:t>
            </a:r>
            <a:endParaRPr lang="en-US" alt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P_SAGRI_PRT_Coffe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PPP_SAGRI_PRT_Coffee</Template>
  <TotalTime>0</TotalTime>
  <Words>14690</Words>
  <Application>WPS Presentation</Application>
  <PresentationFormat>Custom</PresentationFormat>
  <Paragraphs>456</Paragraphs>
  <Slides>62</Slides>
  <Notes>1</Notes>
  <HiddenSlides>10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62</vt:i4>
      </vt:variant>
    </vt:vector>
  </HeadingPairs>
  <TitlesOfParts>
    <vt:vector size="85" baseType="lpstr">
      <vt:lpstr>Arial</vt:lpstr>
      <vt:lpstr>SimSun</vt:lpstr>
      <vt:lpstr>Wingdings</vt:lpstr>
      <vt:lpstr>Calibri</vt:lpstr>
      <vt:lpstr>Verdana</vt:lpstr>
      <vt:lpstr>Microsoft YaHei</vt:lpstr>
      <vt:lpstr>Arial Unicode MS</vt:lpstr>
      <vt:lpstr>PPP_SAGRI_PRT_Coffee</vt:lpstr>
      <vt:lpstr>Word.Document.8</vt:lpstr>
      <vt:lpstr>Equation.3</vt:lpstr>
      <vt:lpstr>Equation.3</vt:lpstr>
      <vt:lpstr>Word.Document.8</vt:lpstr>
      <vt:lpstr>Equation.3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Equation.3</vt:lpstr>
      <vt:lpstr>Word.Document.8</vt:lpstr>
      <vt:lpstr>Word.Document.8</vt:lpstr>
      <vt:lpstr>EKONOMIMIKA   TEORI PRODUKSI  DAN BIAYA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 MIKRO  TEORI PRODUKSI</dc:title>
  <dc:creator>Ratih</dc:creator>
  <cp:lastModifiedBy>esanuansa sentosa</cp:lastModifiedBy>
  <cp:revision>54</cp:revision>
  <dcterms:created xsi:type="dcterms:W3CDTF">2009-12-20T00:42:01Z</dcterms:created>
  <dcterms:modified xsi:type="dcterms:W3CDTF">2024-10-27T10:33:14Z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437EE27A415D48739DD366245062FFE3_13</vt:lpwstr>
  </property>
  <property fmtid="{D5CDD505-2E9C-101B-9397-08002B2CF9AE}" pid="3" name="KSOProductBuildVer">
    <vt:lpwstr>1033-12.2.0.18607</vt:lpwstr>
  </property>
</Properties>
</file>